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Montserrat"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06"/>
    <p:restoredTop sz="94610"/>
  </p:normalViewPr>
  <p:slideViewPr>
    <p:cSldViewPr snapToGrid="0" snapToObjects="1">
      <p:cViewPr varScale="1">
        <p:scale>
          <a:sx n="98" d="100"/>
          <a:sy n="98"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5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5001" r="11779"/>
          <a:stretch/>
        </p:blipFill>
        <p:spPr>
          <a:xfrm>
            <a:off x="10645991" y="0"/>
            <a:ext cx="4017169" cy="8229600"/>
          </a:xfrm>
          <a:prstGeom prst="rect">
            <a:avLst/>
          </a:prstGeom>
        </p:spPr>
      </p:pic>
      <p:sp>
        <p:nvSpPr>
          <p:cNvPr id="3" name="Text 0"/>
          <p:cNvSpPr/>
          <p:nvPr/>
        </p:nvSpPr>
        <p:spPr>
          <a:xfrm>
            <a:off x="638651" y="764859"/>
            <a:ext cx="9916138" cy="1592580"/>
          </a:xfrm>
          <a:prstGeom prst="rect">
            <a:avLst/>
          </a:prstGeom>
          <a:noFill/>
          <a:ln/>
        </p:spPr>
        <p:txBody>
          <a:bodyPr wrap="square" lIns="0" tIns="0" rIns="0" bIns="0" rtlCol="0" anchor="t"/>
          <a:lstStyle/>
          <a:p>
            <a:pPr marL="0" indent="0">
              <a:buNone/>
            </a:pPr>
            <a:r>
              <a:rPr lang="en-US" sz="6000" b="1" dirty="0">
                <a:solidFill>
                  <a:srgbClr val="7068F4"/>
                </a:solidFill>
                <a:latin typeface="Barlow Bold" pitchFamily="34" charset="0"/>
                <a:ea typeface="Barlow Bold" pitchFamily="34" charset="-122"/>
                <a:cs typeface="Barlow Bold" pitchFamily="34" charset="-120"/>
              </a:rPr>
              <a:t>Feature Engineering: Unlocking the Power of Data</a:t>
            </a:r>
            <a:endParaRPr lang="en-US" sz="6000" dirty="0"/>
          </a:p>
        </p:txBody>
      </p:sp>
      <p:sp>
        <p:nvSpPr>
          <p:cNvPr id="4" name="Text 1"/>
          <p:cNvSpPr/>
          <p:nvPr/>
        </p:nvSpPr>
        <p:spPr>
          <a:xfrm>
            <a:off x="638651" y="2746212"/>
            <a:ext cx="9276058" cy="1751648"/>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Welcome to the world of Feature Engineering, a critical component in the data science and machine learning pipeline. This presentation will dive deep into the art and science of crafting meaningful features from raw data, a process that can dramatically improve the performance of your machine learning models. We'll explore various techniques, from basic transformations to advanced methodologies, providing you with a comprehensive toolkit to enhance your data's predictive power.</a:t>
            </a:r>
            <a:endParaRPr lang="en-US" dirty="0"/>
          </a:p>
        </p:txBody>
      </p:sp>
      <p:sp>
        <p:nvSpPr>
          <p:cNvPr id="5" name="Text 2"/>
          <p:cNvSpPr/>
          <p:nvPr/>
        </p:nvSpPr>
        <p:spPr>
          <a:xfrm>
            <a:off x="638651" y="5004996"/>
            <a:ext cx="9276057" cy="1459706"/>
          </a:xfrm>
          <a:prstGeom prst="rect">
            <a:avLst/>
          </a:prstGeom>
          <a:noFill/>
          <a:ln/>
        </p:spPr>
        <p:txBody>
          <a:bodyPr wrap="square" lIns="0" tIns="0" rIns="0" bIns="0" rtlCol="0" anchor="t"/>
          <a:lstStyle/>
          <a:p>
            <a:pPr marL="0" indent="0">
              <a:lnSpc>
                <a:spcPts val="2250"/>
              </a:lnSpc>
              <a:buNone/>
            </a:pPr>
            <a:r>
              <a:rPr lang="en-US" dirty="0">
                <a:solidFill>
                  <a:srgbClr val="272525"/>
                </a:solidFill>
                <a:latin typeface="Montserrat" pitchFamily="34" charset="0"/>
                <a:ea typeface="Montserrat" pitchFamily="34" charset="-122"/>
                <a:cs typeface="Montserrat" pitchFamily="34" charset="-120"/>
              </a:rPr>
              <a:t>Throughout this journey, we'll cover theoretical concepts and practical applications, ensuring you gain both knowledge and hands-on experience. Whether you're a seasoned data scientist or just starting your machine learning journey, this exploration of feature engineering will equip you with valuable skills to tackle real-world data challenges effectively.</a:t>
            </a:r>
            <a:endParaRPr lang="en-US" dirty="0"/>
          </a:p>
        </p:txBody>
      </p:sp>
      <p:sp>
        <p:nvSpPr>
          <p:cNvPr id="6" name="Shape 3"/>
          <p:cNvSpPr/>
          <p:nvPr/>
        </p:nvSpPr>
        <p:spPr>
          <a:xfrm>
            <a:off x="638651" y="7159109"/>
            <a:ext cx="291941" cy="291941"/>
          </a:xfrm>
          <a:prstGeom prst="roundRect">
            <a:avLst>
              <a:gd name="adj" fmla="val 31318265"/>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46271" y="6861095"/>
            <a:ext cx="276701" cy="276701"/>
          </a:xfrm>
          <a:prstGeom prst="rect">
            <a:avLst/>
          </a:prstGeom>
        </p:spPr>
      </p:pic>
      <p:sp>
        <p:nvSpPr>
          <p:cNvPr id="8" name="Text 4"/>
          <p:cNvSpPr/>
          <p:nvPr/>
        </p:nvSpPr>
        <p:spPr>
          <a:xfrm>
            <a:off x="1021794" y="6839783"/>
            <a:ext cx="2108359" cy="319326"/>
          </a:xfrm>
          <a:prstGeom prst="rect">
            <a:avLst/>
          </a:prstGeom>
          <a:noFill/>
          <a:ln/>
        </p:spPr>
        <p:txBody>
          <a:bodyPr wrap="none" lIns="0" tIns="0" rIns="0" bIns="0" rtlCol="0" anchor="t"/>
          <a:lstStyle/>
          <a:p>
            <a:pPr marL="0" indent="0" algn="l">
              <a:lnSpc>
                <a:spcPts val="2500"/>
              </a:lnSpc>
              <a:buNone/>
            </a:pPr>
            <a:r>
              <a:rPr lang="en-US" sz="2400" b="1" dirty="0">
                <a:solidFill>
                  <a:srgbClr val="272525"/>
                </a:solidFill>
                <a:latin typeface="Montserrat Bold" pitchFamily="34" charset="0"/>
                <a:ea typeface="Montserrat Bold" pitchFamily="34" charset="-122"/>
                <a:cs typeface="Montserrat Bold" pitchFamily="34" charset="-120"/>
              </a:rPr>
              <a:t>by Dr. Tri Basuki Kurniawan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208886" y="0"/>
            <a:ext cx="4421514" cy="8229600"/>
          </a:xfrm>
          <a:prstGeom prst="rect">
            <a:avLst/>
          </a:prstGeom>
        </p:spPr>
      </p:pic>
      <p:sp>
        <p:nvSpPr>
          <p:cNvPr id="3" name="Text 0"/>
          <p:cNvSpPr/>
          <p:nvPr/>
        </p:nvSpPr>
        <p:spPr>
          <a:xfrm>
            <a:off x="1117759" y="1096685"/>
            <a:ext cx="6855023"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Encoding Categorical Variables: </a:t>
            </a:r>
          </a:p>
          <a:p>
            <a:pPr marL="0" indent="0">
              <a:buNone/>
            </a:pPr>
            <a:r>
              <a:rPr lang="en-US" sz="4000" b="1" dirty="0">
                <a:solidFill>
                  <a:srgbClr val="7068F4"/>
                </a:solidFill>
                <a:latin typeface="Barlow Bold" pitchFamily="34" charset="0"/>
                <a:ea typeface="Barlow Bold" pitchFamily="34" charset="-122"/>
                <a:cs typeface="Barlow Bold" pitchFamily="34" charset="-120"/>
              </a:rPr>
              <a:t>Label Encoding</a:t>
            </a:r>
            <a:endParaRPr lang="en-US" sz="4000" dirty="0"/>
          </a:p>
        </p:txBody>
      </p:sp>
      <p:sp>
        <p:nvSpPr>
          <p:cNvPr id="5" name="Text 1"/>
          <p:cNvSpPr/>
          <p:nvPr/>
        </p:nvSpPr>
        <p:spPr>
          <a:xfrm>
            <a:off x="1117759" y="2636640"/>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Process</a:t>
            </a:r>
            <a:endParaRPr lang="en-US" sz="2400" dirty="0"/>
          </a:p>
        </p:txBody>
      </p:sp>
      <p:sp>
        <p:nvSpPr>
          <p:cNvPr id="6" name="Text 2"/>
          <p:cNvSpPr/>
          <p:nvPr/>
        </p:nvSpPr>
        <p:spPr>
          <a:xfrm>
            <a:off x="1117759" y="2913698"/>
            <a:ext cx="8280083" cy="395049"/>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Label encoding assigns a unique integer to each category. For example, 'Red' might be encoded as 0, 'Blue' as 1, and 'Green' as 2. This method is simple and doesn't increase the number of features.</a:t>
            </a:r>
            <a:endParaRPr lang="en-US" dirty="0"/>
          </a:p>
        </p:txBody>
      </p:sp>
      <p:sp>
        <p:nvSpPr>
          <p:cNvPr id="8" name="Text 3"/>
          <p:cNvSpPr/>
          <p:nvPr/>
        </p:nvSpPr>
        <p:spPr>
          <a:xfrm>
            <a:off x="1117759" y="4199930"/>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Advantages</a:t>
            </a:r>
          </a:p>
        </p:txBody>
      </p:sp>
      <p:sp>
        <p:nvSpPr>
          <p:cNvPr id="9" name="Text 4"/>
          <p:cNvSpPr/>
          <p:nvPr/>
        </p:nvSpPr>
        <p:spPr>
          <a:xfrm>
            <a:off x="1117759" y="4476989"/>
            <a:ext cx="8280083" cy="395049"/>
          </a:xfrm>
          <a:prstGeom prst="rect">
            <a:avLst/>
          </a:prstGeom>
          <a:noFill/>
          <a:ln/>
        </p:spPr>
        <p:txBody>
          <a:bodyPr wrap="square" lIns="0" tIns="0" rIns="0" bIns="0" rtlCol="0" anchor="t"/>
          <a:lstStyle/>
          <a:p>
            <a:r>
              <a:rPr lang="en-US" dirty="0">
                <a:solidFill>
                  <a:srgbClr val="272525"/>
                </a:solidFill>
                <a:latin typeface="Montserrat" pitchFamily="34" charset="0"/>
              </a:rPr>
              <a:t>Label encoding is memory-efficient and works well with ordinal variables where there's a clear ordering of categories. It's also suitable for tree-based models that can handle numerical inputs well.</a:t>
            </a:r>
          </a:p>
        </p:txBody>
      </p:sp>
      <p:sp>
        <p:nvSpPr>
          <p:cNvPr id="11" name="Text 5"/>
          <p:cNvSpPr/>
          <p:nvPr/>
        </p:nvSpPr>
        <p:spPr>
          <a:xfrm>
            <a:off x="1117759" y="5699641"/>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Considerations</a:t>
            </a:r>
          </a:p>
        </p:txBody>
      </p:sp>
      <p:sp>
        <p:nvSpPr>
          <p:cNvPr id="12" name="Text 6"/>
          <p:cNvSpPr/>
          <p:nvPr/>
        </p:nvSpPr>
        <p:spPr>
          <a:xfrm>
            <a:off x="1117759" y="5976700"/>
            <a:ext cx="8280083" cy="395049"/>
          </a:xfrm>
          <a:prstGeom prst="rect">
            <a:avLst/>
          </a:prstGeom>
          <a:noFill/>
          <a:ln/>
        </p:spPr>
        <p:txBody>
          <a:bodyPr wrap="square" lIns="0" tIns="0" rIns="0" bIns="0" rtlCol="0" anchor="t"/>
          <a:lstStyle/>
          <a:p>
            <a:r>
              <a:rPr lang="en-US" dirty="0">
                <a:solidFill>
                  <a:srgbClr val="272525"/>
                </a:solidFill>
                <a:latin typeface="Montserrat" pitchFamily="34" charset="0"/>
              </a:rPr>
              <a:t>The main drawback is that it imposes an ordinal relationship between categories, which may not always be appropriate. It can potentially mislead algorithms that assume higher numbers are more important.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6880" y="1156811"/>
            <a:ext cx="6561773" cy="711398"/>
          </a:xfrm>
          <a:prstGeom prst="rect">
            <a:avLst/>
          </a:prstGeom>
          <a:noFill/>
          <a:ln/>
        </p:spPr>
        <p:txBody>
          <a:bodyPr wrap="none" lIns="0" tIns="0" rIns="0" bIns="0" rtlCol="0" anchor="t"/>
          <a:lstStyle/>
          <a:p>
            <a:pPr marL="0" indent="0">
              <a:lnSpc>
                <a:spcPts val="5600"/>
              </a:lnSpc>
              <a:buNone/>
            </a:pPr>
            <a:r>
              <a:rPr lang="en-US" sz="4000" b="1" dirty="0">
                <a:solidFill>
                  <a:srgbClr val="7068F4"/>
                </a:solidFill>
                <a:latin typeface="Barlow Bold" pitchFamily="34" charset="0"/>
                <a:ea typeface="Barlow Bold" pitchFamily="34" charset="-122"/>
                <a:cs typeface="Barlow Bold" pitchFamily="34" charset="-120"/>
              </a:rPr>
              <a:t>Binning and Discretization</a:t>
            </a:r>
            <a:endParaRPr lang="en-US" sz="4000" dirty="0"/>
          </a:p>
        </p:txBody>
      </p:sp>
      <p:sp>
        <p:nvSpPr>
          <p:cNvPr id="4" name="Text 1"/>
          <p:cNvSpPr/>
          <p:nvPr/>
        </p:nvSpPr>
        <p:spPr>
          <a:xfrm>
            <a:off x="756880" y="2006798"/>
            <a:ext cx="7630239" cy="1037630"/>
          </a:xfrm>
          <a:prstGeom prst="rect">
            <a:avLst/>
          </a:prstGeom>
          <a:noFill/>
          <a:ln/>
        </p:spPr>
        <p:txBody>
          <a:bodyPr wrap="square" lIns="0" tIns="0" rIns="0" bIns="0" rtlCol="0" anchor="t"/>
          <a:lstStyle/>
          <a:p>
            <a:pPr marL="0" indent="0">
              <a:lnSpc>
                <a:spcPts val="2700"/>
              </a:lnSpc>
              <a:buNone/>
            </a:pPr>
            <a:r>
              <a:rPr lang="en-US" dirty="0">
                <a:solidFill>
                  <a:srgbClr val="272525"/>
                </a:solidFill>
                <a:latin typeface="Montserrat" pitchFamily="34" charset="0"/>
                <a:ea typeface="Montserrat" pitchFamily="34" charset="-122"/>
                <a:cs typeface="Montserrat" pitchFamily="34" charset="-120"/>
              </a:rPr>
              <a:t>Divides the range of possible values into N bins of equal width. This method is simple but can be sensitive to outliers and may not capture the distribution of data effectively if it's skewed.</a:t>
            </a:r>
            <a:endParaRPr lang="en-US" dirty="0"/>
          </a:p>
        </p:txBody>
      </p:sp>
      <p:sp>
        <p:nvSpPr>
          <p:cNvPr id="5" name="Text 2"/>
          <p:cNvSpPr/>
          <p:nvPr/>
        </p:nvSpPr>
        <p:spPr>
          <a:xfrm>
            <a:off x="756880" y="3287672"/>
            <a:ext cx="7630239" cy="1037630"/>
          </a:xfrm>
          <a:prstGeom prst="rect">
            <a:avLst/>
          </a:prstGeom>
          <a:noFill/>
          <a:ln/>
        </p:spPr>
        <p:txBody>
          <a:bodyPr wrap="square" lIns="0" tIns="0" rIns="0" bIns="0" rtlCol="0" anchor="t"/>
          <a:lstStyle/>
          <a:p>
            <a:pPr marL="0" indent="0">
              <a:lnSpc>
                <a:spcPts val="2700"/>
              </a:lnSpc>
              <a:buNone/>
            </a:pPr>
            <a:r>
              <a:rPr lang="en-US" dirty="0">
                <a:solidFill>
                  <a:srgbClr val="272525"/>
                </a:solidFill>
                <a:latin typeface="Montserrat" pitchFamily="34" charset="0"/>
                <a:ea typeface="Montserrat" pitchFamily="34" charset="-122"/>
                <a:cs typeface="Montserrat" pitchFamily="34" charset="-120"/>
              </a:rPr>
              <a:t>Creates bins that contain approximately the same number of observations. This approach is less sensitive to outliers but may create bins with very different widths.</a:t>
            </a:r>
            <a:endParaRPr lang="en-US" dirty="0"/>
          </a:p>
        </p:txBody>
      </p:sp>
      <p:sp>
        <p:nvSpPr>
          <p:cNvPr id="6" name="Text 3"/>
          <p:cNvSpPr/>
          <p:nvPr/>
        </p:nvSpPr>
        <p:spPr>
          <a:xfrm>
            <a:off x="756880" y="4568547"/>
            <a:ext cx="7630239" cy="1037630"/>
          </a:xfrm>
          <a:prstGeom prst="rect">
            <a:avLst/>
          </a:prstGeom>
          <a:noFill/>
          <a:ln/>
        </p:spPr>
        <p:txBody>
          <a:bodyPr wrap="square" lIns="0" tIns="0" rIns="0" bIns="0" rtlCol="0" anchor="t"/>
          <a:lstStyle/>
          <a:p>
            <a:pPr marL="0" indent="0">
              <a:lnSpc>
                <a:spcPts val="2700"/>
              </a:lnSpc>
              <a:buNone/>
            </a:pPr>
            <a:r>
              <a:rPr lang="en-US" dirty="0">
                <a:solidFill>
                  <a:srgbClr val="272525"/>
                </a:solidFill>
                <a:latin typeface="Montserrat" pitchFamily="34" charset="0"/>
                <a:ea typeface="Montserrat" pitchFamily="34" charset="-122"/>
                <a:cs typeface="Montserrat" pitchFamily="34" charset="-120"/>
              </a:rPr>
              <a:t>Allows for the creation of bins based on domain knowledge or specific requirements of the problem. This can be particularly useful when certain value ranges have special significance.</a:t>
            </a:r>
            <a:endParaRPr lang="en-US" dirty="0"/>
          </a:p>
        </p:txBody>
      </p:sp>
      <p:sp>
        <p:nvSpPr>
          <p:cNvPr id="7" name="Text 4"/>
          <p:cNvSpPr/>
          <p:nvPr/>
        </p:nvSpPr>
        <p:spPr>
          <a:xfrm>
            <a:off x="756880" y="5849421"/>
            <a:ext cx="7630239" cy="1037630"/>
          </a:xfrm>
          <a:prstGeom prst="rect">
            <a:avLst/>
          </a:prstGeom>
          <a:noFill/>
          <a:ln/>
        </p:spPr>
        <p:txBody>
          <a:bodyPr wrap="square" lIns="0" tIns="0" rIns="0" bIns="0" rtlCol="0" anchor="t"/>
          <a:lstStyle/>
          <a:p>
            <a:pPr marL="0" indent="0">
              <a:lnSpc>
                <a:spcPts val="2700"/>
              </a:lnSpc>
              <a:buNone/>
            </a:pPr>
            <a:r>
              <a:rPr lang="en-US" dirty="0">
                <a:solidFill>
                  <a:srgbClr val="272525"/>
                </a:solidFill>
                <a:latin typeface="Montserrat" pitchFamily="34" charset="0"/>
                <a:ea typeface="Montserrat" pitchFamily="34" charset="-122"/>
                <a:cs typeface="Montserrat" pitchFamily="34" charset="-120"/>
              </a:rPr>
              <a:t>Uses algorithms to determine optimal bin edges based on the data distribution. Methods like the Freedman-Diaconis rule or Sturges' formula can be used to suggest an appropriate number of bins.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20189"/>
          <a:stretch/>
        </p:blipFill>
        <p:spPr>
          <a:xfrm>
            <a:off x="10251637" y="0"/>
            <a:ext cx="4378762" cy="8229838"/>
          </a:xfrm>
          <a:prstGeom prst="rect">
            <a:avLst/>
          </a:prstGeom>
        </p:spPr>
      </p:pic>
      <p:sp>
        <p:nvSpPr>
          <p:cNvPr id="3" name="Text 0"/>
          <p:cNvSpPr/>
          <p:nvPr/>
        </p:nvSpPr>
        <p:spPr>
          <a:xfrm>
            <a:off x="748605" y="790278"/>
            <a:ext cx="4378762" cy="547330"/>
          </a:xfrm>
          <a:prstGeom prst="rect">
            <a:avLst/>
          </a:prstGeom>
          <a:noFill/>
          <a:ln/>
        </p:spPr>
        <p:txBody>
          <a:bodyPr wrap="none" lIns="0" tIns="0" rIns="0" bIns="0" rtlCol="0" anchor="t"/>
          <a:lstStyle/>
          <a:p>
            <a:pPr marL="0" indent="0">
              <a:lnSpc>
                <a:spcPts val="4300"/>
              </a:lnSpc>
              <a:buNone/>
            </a:pPr>
            <a:r>
              <a:rPr lang="en-US" sz="4000" b="1" dirty="0">
                <a:solidFill>
                  <a:srgbClr val="7068F4"/>
                </a:solidFill>
                <a:latin typeface="Barlow Bold" pitchFamily="34" charset="0"/>
                <a:ea typeface="Barlow Bold" pitchFamily="34" charset="-122"/>
                <a:cs typeface="Barlow Bold" pitchFamily="34" charset="-120"/>
              </a:rPr>
              <a:t>Polynomial Features</a:t>
            </a:r>
            <a:endParaRPr lang="en-US" sz="4000" dirty="0"/>
          </a:p>
        </p:txBody>
      </p:sp>
      <p:sp>
        <p:nvSpPr>
          <p:cNvPr id="5" name="Text 2"/>
          <p:cNvSpPr/>
          <p:nvPr/>
        </p:nvSpPr>
        <p:spPr>
          <a:xfrm>
            <a:off x="748602" y="1690225"/>
            <a:ext cx="2189321" cy="273606"/>
          </a:xfrm>
          <a:prstGeom prst="rect">
            <a:avLst/>
          </a:prstGeom>
          <a:noFill/>
          <a:ln/>
        </p:spPr>
        <p:txBody>
          <a:bodyPr wrap="none" lIns="0" tIns="0" rIns="0" bIns="0" rtlCol="0" anchor="t"/>
          <a:lstStyle/>
          <a:p>
            <a:pPr marL="0" indent="0">
              <a:lnSpc>
                <a:spcPts val="2150"/>
              </a:lnSpc>
              <a:buNone/>
            </a:pPr>
            <a:r>
              <a:rPr lang="en-US" sz="2400" b="1" dirty="0">
                <a:solidFill>
                  <a:srgbClr val="272525"/>
                </a:solidFill>
                <a:latin typeface="Barlow Bold" pitchFamily="34" charset="0"/>
                <a:ea typeface="Barlow Bold" pitchFamily="34" charset="-122"/>
                <a:cs typeface="Barlow Bold" pitchFamily="34" charset="-120"/>
              </a:rPr>
              <a:t>Definition</a:t>
            </a:r>
            <a:endParaRPr lang="en-US" sz="2400" dirty="0"/>
          </a:p>
        </p:txBody>
      </p:sp>
      <p:sp>
        <p:nvSpPr>
          <p:cNvPr id="6" name="Text 3"/>
          <p:cNvSpPr/>
          <p:nvPr/>
        </p:nvSpPr>
        <p:spPr>
          <a:xfrm>
            <a:off x="2937925" y="1690226"/>
            <a:ext cx="6520399" cy="798671"/>
          </a:xfrm>
          <a:prstGeom prst="rect">
            <a:avLst/>
          </a:prstGeom>
          <a:noFill/>
          <a:ln/>
        </p:spPr>
        <p:txBody>
          <a:bodyPr wrap="square" lIns="0" tIns="0" rIns="0" bIns="0" rtlCol="0" anchor="t"/>
          <a:lstStyle/>
          <a:p>
            <a:pPr marL="0" indent="0">
              <a:lnSpc>
                <a:spcPts val="2050"/>
              </a:lnSpc>
              <a:buNone/>
            </a:pPr>
            <a:r>
              <a:rPr lang="en-US" dirty="0">
                <a:solidFill>
                  <a:srgbClr val="272525"/>
                </a:solidFill>
                <a:latin typeface="Montserrat" pitchFamily="34" charset="0"/>
                <a:ea typeface="Montserrat" pitchFamily="34" charset="-122"/>
                <a:cs typeface="Montserrat" pitchFamily="34" charset="-120"/>
              </a:rPr>
              <a:t>Polynomial features are created by raising existing features to powers or multiplying features together. This technique can capture non-linear relationships in the data, potentially improving model performance for complex patterns.</a:t>
            </a:r>
            <a:endParaRPr lang="en-US" dirty="0"/>
          </a:p>
        </p:txBody>
      </p:sp>
      <p:sp>
        <p:nvSpPr>
          <p:cNvPr id="8" name="Text 5"/>
          <p:cNvSpPr/>
          <p:nvPr/>
        </p:nvSpPr>
        <p:spPr>
          <a:xfrm>
            <a:off x="748603" y="3179430"/>
            <a:ext cx="2189321" cy="273606"/>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Generation</a:t>
            </a:r>
          </a:p>
        </p:txBody>
      </p:sp>
      <p:sp>
        <p:nvSpPr>
          <p:cNvPr id="9" name="Text 6"/>
          <p:cNvSpPr/>
          <p:nvPr/>
        </p:nvSpPr>
        <p:spPr>
          <a:xfrm>
            <a:off x="2937926" y="3181766"/>
            <a:ext cx="6763287" cy="798671"/>
          </a:xfrm>
          <a:prstGeom prst="rect">
            <a:avLst/>
          </a:prstGeom>
          <a:noFill/>
          <a:ln/>
        </p:spPr>
        <p:txBody>
          <a:bodyPr wrap="square" lIns="0" tIns="0" rIns="0" bIns="0" rtlCol="0" anchor="t"/>
          <a:lstStyle/>
          <a:p>
            <a:pPr>
              <a:lnSpc>
                <a:spcPts val="2050"/>
              </a:lnSpc>
            </a:pPr>
            <a:r>
              <a:rPr lang="en-US" dirty="0">
                <a:solidFill>
                  <a:srgbClr val="272525"/>
                </a:solidFill>
                <a:latin typeface="Montserrat" pitchFamily="34" charset="0"/>
              </a:rPr>
              <a:t>For a set of features [a, b], polynomial features of degree 2 would include [1, a, b, a^2, ab, b^2]. The number of features grows rapidly with the degree, potentially leading to overfitting if not carefully managed.</a:t>
            </a:r>
          </a:p>
        </p:txBody>
      </p:sp>
      <p:sp>
        <p:nvSpPr>
          <p:cNvPr id="11" name="Text 8"/>
          <p:cNvSpPr/>
          <p:nvPr/>
        </p:nvSpPr>
        <p:spPr>
          <a:xfrm>
            <a:off x="748604" y="4413945"/>
            <a:ext cx="2189321" cy="273606"/>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Applications</a:t>
            </a:r>
          </a:p>
        </p:txBody>
      </p:sp>
      <p:sp>
        <p:nvSpPr>
          <p:cNvPr id="12" name="Text 9"/>
          <p:cNvSpPr/>
          <p:nvPr/>
        </p:nvSpPr>
        <p:spPr>
          <a:xfrm>
            <a:off x="2937925" y="4413946"/>
            <a:ext cx="6763288" cy="1702800"/>
          </a:xfrm>
          <a:prstGeom prst="rect">
            <a:avLst/>
          </a:prstGeom>
          <a:noFill/>
          <a:ln/>
        </p:spPr>
        <p:txBody>
          <a:bodyPr wrap="square" lIns="0" tIns="0" rIns="0" bIns="0" rtlCol="0" anchor="t"/>
          <a:lstStyle/>
          <a:p>
            <a:pPr>
              <a:lnSpc>
                <a:spcPts val="2050"/>
              </a:lnSpc>
            </a:pPr>
            <a:r>
              <a:rPr lang="en-US" dirty="0">
                <a:solidFill>
                  <a:srgbClr val="272525"/>
                </a:solidFill>
                <a:latin typeface="Montserrat" pitchFamily="34" charset="0"/>
              </a:rPr>
              <a:t>Polynomial features are particularly useful in regression problems where the relationship between features and the target variable is suspected to be non-linear. They can transform simple linear models into more flexible non-linear models.</a:t>
            </a:r>
          </a:p>
        </p:txBody>
      </p:sp>
      <p:sp>
        <p:nvSpPr>
          <p:cNvPr id="14" name="Text 11"/>
          <p:cNvSpPr/>
          <p:nvPr/>
        </p:nvSpPr>
        <p:spPr>
          <a:xfrm>
            <a:off x="748602" y="5932901"/>
            <a:ext cx="2189321" cy="273606"/>
          </a:xfrm>
          <a:prstGeom prst="rect">
            <a:avLst/>
          </a:prstGeom>
          <a:noFill/>
          <a:ln/>
        </p:spPr>
        <p:txBody>
          <a:bodyPr wrap="none" lIns="0" tIns="0" rIns="0" bIns="0" rtlCol="0" anchor="t"/>
          <a:lstStyle/>
          <a:p>
            <a:pPr>
              <a:lnSpc>
                <a:spcPts val="2150"/>
              </a:lnSpc>
            </a:pPr>
            <a:r>
              <a:rPr lang="en-US" sz="2400" b="1" dirty="0">
                <a:solidFill>
                  <a:srgbClr val="272525"/>
                </a:solidFill>
                <a:latin typeface="Barlow Bold" pitchFamily="34" charset="0"/>
                <a:ea typeface="Barlow Bold" pitchFamily="34" charset="-122"/>
              </a:rPr>
              <a:t>Considerations</a:t>
            </a:r>
          </a:p>
        </p:txBody>
      </p:sp>
      <p:sp>
        <p:nvSpPr>
          <p:cNvPr id="15" name="Text 12"/>
          <p:cNvSpPr/>
          <p:nvPr/>
        </p:nvSpPr>
        <p:spPr>
          <a:xfrm>
            <a:off x="2937923" y="5932901"/>
            <a:ext cx="6763290" cy="1673049"/>
          </a:xfrm>
          <a:prstGeom prst="rect">
            <a:avLst/>
          </a:prstGeom>
          <a:noFill/>
          <a:ln/>
        </p:spPr>
        <p:txBody>
          <a:bodyPr wrap="square" lIns="0" tIns="0" rIns="0" bIns="0" rtlCol="0" anchor="t"/>
          <a:lstStyle/>
          <a:p>
            <a:pPr>
              <a:lnSpc>
                <a:spcPts val="2050"/>
              </a:lnSpc>
            </a:pPr>
            <a:r>
              <a:rPr lang="en-US" dirty="0">
                <a:solidFill>
                  <a:srgbClr val="272525"/>
                </a:solidFill>
                <a:latin typeface="Montserrat" pitchFamily="34" charset="0"/>
              </a:rPr>
              <a:t>While powerful, polynomial features can lead to overfitting, especially with high degrees. They also increase model complexity and computational requirements. Regularization techniques are often used in conjunction to mitigate these issues.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44842" y="855049"/>
            <a:ext cx="7817048"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Real-World Dataset Exercise: Housing Price Prediction</a:t>
            </a:r>
            <a:endParaRPr lang="en-US" sz="4000" dirty="0"/>
          </a:p>
        </p:txBody>
      </p:sp>
      <p:pic>
        <p:nvPicPr>
          <p:cNvPr id="3" name="Image 0" descr="preencoded.png"/>
          <p:cNvPicPr>
            <a:picLocks noChangeAspect="1"/>
          </p:cNvPicPr>
          <p:nvPr/>
        </p:nvPicPr>
        <p:blipFill>
          <a:blip r:embed="rId3"/>
          <a:stretch>
            <a:fillRect/>
          </a:stretch>
        </p:blipFill>
        <p:spPr>
          <a:xfrm>
            <a:off x="431959" y="1110557"/>
            <a:ext cx="617220" cy="987504"/>
          </a:xfrm>
          <a:prstGeom prst="rect">
            <a:avLst/>
          </a:prstGeom>
        </p:spPr>
      </p:pic>
      <p:sp>
        <p:nvSpPr>
          <p:cNvPr id="4" name="Text 1"/>
          <p:cNvSpPr/>
          <p:nvPr/>
        </p:nvSpPr>
        <p:spPr>
          <a:xfrm>
            <a:off x="1234321" y="1510665"/>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Data Exploration</a:t>
            </a:r>
            <a:endParaRPr lang="en-US" sz="2400" dirty="0"/>
          </a:p>
        </p:txBody>
      </p:sp>
      <p:sp>
        <p:nvSpPr>
          <p:cNvPr id="5" name="Text 2"/>
          <p:cNvSpPr/>
          <p:nvPr/>
        </p:nvSpPr>
        <p:spPr>
          <a:xfrm>
            <a:off x="1234321" y="1787723"/>
            <a:ext cx="12964120" cy="395049"/>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Begin by exploring the housing dataset, identifying key features such as square footage, number of bedrooms, location, and age of the house. Use visualization techniques to understand distributions and relationships between features.</a:t>
            </a:r>
            <a:endParaRPr lang="en-US" dirty="0"/>
          </a:p>
        </p:txBody>
      </p:sp>
      <p:pic>
        <p:nvPicPr>
          <p:cNvPr id="6" name="Image 1" descr="preencoded.png"/>
          <p:cNvPicPr>
            <a:picLocks noChangeAspect="1"/>
          </p:cNvPicPr>
          <p:nvPr/>
        </p:nvPicPr>
        <p:blipFill>
          <a:blip r:embed="rId4"/>
          <a:stretch>
            <a:fillRect/>
          </a:stretch>
        </p:blipFill>
        <p:spPr>
          <a:xfrm>
            <a:off x="431959" y="2493735"/>
            <a:ext cx="617220" cy="987504"/>
          </a:xfrm>
          <a:prstGeom prst="rect">
            <a:avLst/>
          </a:prstGeom>
        </p:spPr>
      </p:pic>
      <p:sp>
        <p:nvSpPr>
          <p:cNvPr id="7" name="Text 3"/>
          <p:cNvSpPr/>
          <p:nvPr/>
        </p:nvSpPr>
        <p:spPr>
          <a:xfrm>
            <a:off x="1234321" y="2906197"/>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Feature Engineering</a:t>
            </a:r>
          </a:p>
        </p:txBody>
      </p:sp>
      <p:sp>
        <p:nvSpPr>
          <p:cNvPr id="8" name="Text 4"/>
          <p:cNvSpPr/>
          <p:nvPr/>
        </p:nvSpPr>
        <p:spPr>
          <a:xfrm>
            <a:off x="1234320" y="3183255"/>
            <a:ext cx="6638094" cy="931545"/>
          </a:xfrm>
          <a:prstGeom prst="rect">
            <a:avLst/>
          </a:prstGeom>
          <a:noFill/>
          <a:ln/>
        </p:spPr>
        <p:txBody>
          <a:bodyPr wrap="square" lIns="0" tIns="0" rIns="0" bIns="0" rtlCol="0" anchor="t"/>
          <a:lstStyle/>
          <a:p>
            <a:r>
              <a:rPr lang="en-US" dirty="0">
                <a:solidFill>
                  <a:srgbClr val="272525"/>
                </a:solidFill>
                <a:latin typeface="Montserrat" pitchFamily="34" charset="0"/>
              </a:rPr>
              <a:t>Apply various feature engineering techniques. Create interaction features like price per square foot, encode categorical variables like neighborhood, and generate time-based features from the sale date. Consider polynomial features for non-linear relationships.</a:t>
            </a:r>
          </a:p>
        </p:txBody>
      </p:sp>
      <p:pic>
        <p:nvPicPr>
          <p:cNvPr id="9" name="Image 2" descr="preencoded.png"/>
          <p:cNvPicPr>
            <a:picLocks noChangeAspect="1"/>
          </p:cNvPicPr>
          <p:nvPr/>
        </p:nvPicPr>
        <p:blipFill>
          <a:blip r:embed="rId5"/>
          <a:stretch>
            <a:fillRect/>
          </a:stretch>
        </p:blipFill>
        <p:spPr>
          <a:xfrm>
            <a:off x="457854" y="4581198"/>
            <a:ext cx="519026" cy="830402"/>
          </a:xfrm>
          <a:prstGeom prst="rect">
            <a:avLst/>
          </a:prstGeom>
        </p:spPr>
      </p:pic>
      <p:sp>
        <p:nvSpPr>
          <p:cNvPr id="10" name="Text 5"/>
          <p:cNvSpPr/>
          <p:nvPr/>
        </p:nvSpPr>
        <p:spPr>
          <a:xfrm>
            <a:off x="1234321" y="4908650"/>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Model Building</a:t>
            </a:r>
          </a:p>
        </p:txBody>
      </p:sp>
      <p:sp>
        <p:nvSpPr>
          <p:cNvPr id="11" name="Text 6"/>
          <p:cNvSpPr/>
          <p:nvPr/>
        </p:nvSpPr>
        <p:spPr>
          <a:xfrm>
            <a:off x="1234320" y="5185709"/>
            <a:ext cx="6638093" cy="1214853"/>
          </a:xfrm>
          <a:prstGeom prst="rect">
            <a:avLst/>
          </a:prstGeom>
          <a:noFill/>
          <a:ln/>
        </p:spPr>
        <p:txBody>
          <a:bodyPr wrap="square" lIns="0" tIns="0" rIns="0" bIns="0" rtlCol="0" anchor="t"/>
          <a:lstStyle/>
          <a:p>
            <a:r>
              <a:rPr lang="en-US" dirty="0">
                <a:solidFill>
                  <a:srgbClr val="272525"/>
                </a:solidFill>
                <a:latin typeface="Montserrat" pitchFamily="34" charset="0"/>
              </a:rPr>
              <a:t>Split the data into training and testing sets. Build multiple models using different feature sets, comparing their performance. Use techniques like cross-validation to ensure robust evaluation.</a:t>
            </a:r>
          </a:p>
        </p:txBody>
      </p:sp>
      <p:pic>
        <p:nvPicPr>
          <p:cNvPr id="12" name="Image 3" descr="preencoded.png"/>
          <p:cNvPicPr>
            <a:picLocks noChangeAspect="1"/>
          </p:cNvPicPr>
          <p:nvPr/>
        </p:nvPicPr>
        <p:blipFill>
          <a:blip r:embed="rId6"/>
          <a:stretch>
            <a:fillRect/>
          </a:stretch>
        </p:blipFill>
        <p:spPr>
          <a:xfrm>
            <a:off x="428803" y="6131539"/>
            <a:ext cx="617220" cy="987504"/>
          </a:xfrm>
          <a:prstGeom prst="rect">
            <a:avLst/>
          </a:prstGeom>
        </p:spPr>
      </p:pic>
      <p:sp>
        <p:nvSpPr>
          <p:cNvPr id="13" name="Text 7"/>
          <p:cNvSpPr/>
          <p:nvPr/>
        </p:nvSpPr>
        <p:spPr>
          <a:xfrm>
            <a:off x="1234320" y="6573380"/>
            <a:ext cx="1704499"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Evaluation and Iteration</a:t>
            </a:r>
          </a:p>
        </p:txBody>
      </p:sp>
      <p:sp>
        <p:nvSpPr>
          <p:cNvPr id="14" name="Text 8"/>
          <p:cNvSpPr/>
          <p:nvPr/>
        </p:nvSpPr>
        <p:spPr>
          <a:xfrm>
            <a:off x="1234320" y="6850438"/>
            <a:ext cx="12964120" cy="197525"/>
          </a:xfrm>
          <a:prstGeom prst="rect">
            <a:avLst/>
          </a:prstGeom>
          <a:noFill/>
          <a:ln/>
        </p:spPr>
        <p:txBody>
          <a:bodyPr wrap="square" lIns="0" tIns="0" rIns="0" bIns="0" rtlCol="0" anchor="t"/>
          <a:lstStyle/>
          <a:p>
            <a:r>
              <a:rPr lang="en-US" dirty="0">
                <a:solidFill>
                  <a:srgbClr val="272525"/>
                </a:solidFill>
                <a:latin typeface="Montserrat" pitchFamily="34" charset="0"/>
              </a:rPr>
              <a:t>Analyze model performance and feature importance. Iterate on your feature engineering process, refining existing features and potentially creating new ones based on insights gained from the initial models.</a:t>
            </a:r>
          </a:p>
        </p:txBody>
      </p:sp>
      <p:pic>
        <p:nvPicPr>
          <p:cNvPr id="15" name="Image 4" descr="preencoded.png"/>
          <p:cNvPicPr>
            <a:picLocks noChangeAspect="1"/>
          </p:cNvPicPr>
          <p:nvPr/>
        </p:nvPicPr>
        <p:blipFill>
          <a:blip r:embed="rId7"/>
          <a:stretch>
            <a:fillRect/>
          </a:stretch>
        </p:blipFill>
        <p:spPr>
          <a:xfrm>
            <a:off x="8249007" y="2695373"/>
            <a:ext cx="5707974" cy="39054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510" r="8073"/>
          <a:stretch/>
        </p:blipFill>
        <p:spPr>
          <a:xfrm>
            <a:off x="0" y="0"/>
            <a:ext cx="4686300" cy="8229600"/>
          </a:xfrm>
          <a:prstGeom prst="rect">
            <a:avLst/>
          </a:prstGeom>
          <a:noFill/>
          <a:ln/>
        </p:spPr>
      </p:pic>
      <p:sp>
        <p:nvSpPr>
          <p:cNvPr id="3" name="Text 0"/>
          <p:cNvSpPr/>
          <p:nvPr/>
        </p:nvSpPr>
        <p:spPr>
          <a:xfrm>
            <a:off x="4966810" y="618409"/>
            <a:ext cx="6808827" cy="585907"/>
          </a:xfrm>
          <a:prstGeom prst="rect">
            <a:avLst/>
          </a:prstGeom>
          <a:noFill/>
          <a:ln/>
        </p:spPr>
        <p:txBody>
          <a:bodyPr wrap="none" lIns="0" tIns="0" rIns="0" bIns="0" rtlCol="0" anchor="t"/>
          <a:lstStyle/>
          <a:p>
            <a:pPr marL="0" indent="0">
              <a:lnSpc>
                <a:spcPts val="4600"/>
              </a:lnSpc>
              <a:buNone/>
            </a:pPr>
            <a:r>
              <a:rPr lang="en-US" sz="4000" b="1" dirty="0">
                <a:solidFill>
                  <a:srgbClr val="7068F4"/>
                </a:solidFill>
                <a:latin typeface="Barlow Bold" pitchFamily="34" charset="0"/>
                <a:ea typeface="Barlow Bold" pitchFamily="34" charset="-122"/>
                <a:cs typeface="Barlow Bold" pitchFamily="34" charset="-120"/>
              </a:rPr>
              <a:t>Group Discussions and Feedback</a:t>
            </a:r>
            <a:endParaRPr lang="en-US" sz="4000" dirty="0"/>
          </a:p>
        </p:txBody>
      </p:sp>
      <p:sp>
        <p:nvSpPr>
          <p:cNvPr id="4" name="Shape 1"/>
          <p:cNvSpPr/>
          <p:nvPr/>
        </p:nvSpPr>
        <p:spPr>
          <a:xfrm>
            <a:off x="5866923" y="1593413"/>
            <a:ext cx="400764" cy="400764"/>
          </a:xfrm>
          <a:prstGeom prst="roundRect">
            <a:avLst>
              <a:gd name="adj" fmla="val 40001"/>
            </a:avLst>
          </a:prstGeom>
          <a:solidFill>
            <a:srgbClr val="EEEFF5"/>
          </a:solidFill>
          <a:ln/>
          <a:effectLst>
            <a:outerShdw blurRad="44450" dist="21590" dir="13500000" algn="bl" rotWithShape="0">
              <a:srgbClr val="FFFFFF">
                <a:alpha val="70000"/>
              </a:srgbClr>
            </a:outerShdw>
          </a:effectLst>
        </p:spPr>
        <p:txBody>
          <a:bodyPr/>
          <a:lstStyle/>
          <a:p>
            <a:endParaRPr lang="en-US"/>
          </a:p>
        </p:txBody>
      </p:sp>
      <p:sp>
        <p:nvSpPr>
          <p:cNvPr id="5" name="Text 2"/>
          <p:cNvSpPr/>
          <p:nvPr/>
        </p:nvSpPr>
        <p:spPr>
          <a:xfrm>
            <a:off x="5002171" y="1603533"/>
            <a:ext cx="99536" cy="281226"/>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1</a:t>
            </a:r>
            <a:endParaRPr lang="en-US" sz="2200" dirty="0"/>
          </a:p>
        </p:txBody>
      </p:sp>
      <p:sp>
        <p:nvSpPr>
          <p:cNvPr id="6" name="Text 3"/>
          <p:cNvSpPr/>
          <p:nvPr/>
        </p:nvSpPr>
        <p:spPr>
          <a:xfrm>
            <a:off x="5430439" y="1543763"/>
            <a:ext cx="2343626" cy="292894"/>
          </a:xfrm>
          <a:prstGeom prst="rect">
            <a:avLst/>
          </a:prstGeom>
          <a:noFill/>
          <a:ln/>
        </p:spPr>
        <p:txBody>
          <a:bodyPr wrap="none" lIns="0" tIns="0" rIns="0" bIns="0" rtlCol="0" anchor="t"/>
          <a:lstStyle/>
          <a:p>
            <a:pPr marL="0" indent="0">
              <a:lnSpc>
                <a:spcPts val="2300"/>
              </a:lnSpc>
              <a:buNone/>
            </a:pPr>
            <a:r>
              <a:rPr lang="en-US" sz="2400" b="1" dirty="0">
                <a:solidFill>
                  <a:srgbClr val="272525"/>
                </a:solidFill>
                <a:latin typeface="Barlow Bold" pitchFamily="34" charset="0"/>
                <a:ea typeface="Barlow Bold" pitchFamily="34" charset="-122"/>
                <a:cs typeface="Barlow Bold" pitchFamily="34" charset="-120"/>
              </a:rPr>
              <a:t>Share Insights</a:t>
            </a:r>
            <a:endParaRPr lang="en-US" sz="2400" dirty="0"/>
          </a:p>
        </p:txBody>
      </p:sp>
      <p:sp>
        <p:nvSpPr>
          <p:cNvPr id="7" name="Text 4"/>
          <p:cNvSpPr/>
          <p:nvPr/>
        </p:nvSpPr>
        <p:spPr>
          <a:xfrm>
            <a:off x="5430438" y="1943456"/>
            <a:ext cx="8457011" cy="854750"/>
          </a:xfrm>
          <a:prstGeom prst="rect">
            <a:avLst/>
          </a:prstGeom>
          <a:noFill/>
          <a:ln/>
        </p:spPr>
        <p:txBody>
          <a:bodyPr wrap="square" lIns="0" tIns="0" rIns="0" bIns="0" rtlCol="0" anchor="t"/>
          <a:lstStyle/>
          <a:p>
            <a:pPr marL="0" indent="0">
              <a:lnSpc>
                <a:spcPts val="2200"/>
              </a:lnSpc>
              <a:buNone/>
            </a:pPr>
            <a:r>
              <a:rPr lang="en-US" dirty="0">
                <a:solidFill>
                  <a:srgbClr val="272525"/>
                </a:solidFill>
                <a:latin typeface="Montserrat" pitchFamily="34" charset="0"/>
                <a:ea typeface="Montserrat" pitchFamily="34" charset="-122"/>
                <a:cs typeface="Montserrat" pitchFamily="34" charset="-120"/>
              </a:rPr>
              <a:t>Encourage participants to share their approaches to feature engineering for the housing price prediction problem. Discuss innovative features that were created and their impact on model performance.</a:t>
            </a:r>
            <a:endParaRPr lang="en-US" dirty="0"/>
          </a:p>
        </p:txBody>
      </p:sp>
      <p:sp>
        <p:nvSpPr>
          <p:cNvPr id="8" name="Shape 5"/>
          <p:cNvSpPr/>
          <p:nvPr/>
        </p:nvSpPr>
        <p:spPr>
          <a:xfrm>
            <a:off x="5866923" y="3226356"/>
            <a:ext cx="400764" cy="400764"/>
          </a:xfrm>
          <a:prstGeom prst="roundRect">
            <a:avLst>
              <a:gd name="adj" fmla="val 40001"/>
            </a:avLst>
          </a:prstGeom>
          <a:solidFill>
            <a:srgbClr val="EEEFF5"/>
          </a:solidFill>
          <a:ln/>
          <a:effectLst>
            <a:outerShdw blurRad="44450" dist="21590" dir="13500000" algn="bl" rotWithShape="0">
              <a:srgbClr val="FFFFFF">
                <a:alpha val="70000"/>
              </a:srgbClr>
            </a:outerShdw>
          </a:effectLst>
        </p:spPr>
        <p:txBody>
          <a:bodyPr/>
          <a:lstStyle/>
          <a:p>
            <a:endParaRPr lang="en-US"/>
          </a:p>
        </p:txBody>
      </p:sp>
      <p:sp>
        <p:nvSpPr>
          <p:cNvPr id="9" name="Text 6"/>
          <p:cNvSpPr/>
          <p:nvPr/>
        </p:nvSpPr>
        <p:spPr>
          <a:xfrm>
            <a:off x="4973119" y="3139678"/>
            <a:ext cx="157520" cy="281226"/>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2</a:t>
            </a:r>
            <a:endParaRPr lang="en-US" sz="2200" dirty="0"/>
          </a:p>
        </p:txBody>
      </p:sp>
      <p:sp>
        <p:nvSpPr>
          <p:cNvPr id="10" name="Text 7"/>
          <p:cNvSpPr/>
          <p:nvPr/>
        </p:nvSpPr>
        <p:spPr>
          <a:xfrm>
            <a:off x="5430438" y="3079909"/>
            <a:ext cx="2343626" cy="292894"/>
          </a:xfrm>
          <a:prstGeom prst="rect">
            <a:avLst/>
          </a:prstGeom>
          <a:noFill/>
          <a:ln/>
        </p:spPr>
        <p:txBody>
          <a:bodyPr wrap="none" lIns="0" tIns="0" rIns="0" bIns="0" rtlCol="0" anchor="t"/>
          <a:lstStyle/>
          <a:p>
            <a:pPr>
              <a:lnSpc>
                <a:spcPts val="2300"/>
              </a:lnSpc>
            </a:pPr>
            <a:r>
              <a:rPr lang="en-US" sz="2400" b="1" dirty="0">
                <a:solidFill>
                  <a:srgbClr val="272525"/>
                </a:solidFill>
                <a:latin typeface="Barlow Bold" pitchFamily="34" charset="0"/>
                <a:ea typeface="Barlow Bold" pitchFamily="34" charset="-122"/>
              </a:rPr>
              <a:t>Compare Strategies</a:t>
            </a:r>
          </a:p>
        </p:txBody>
      </p:sp>
      <p:sp>
        <p:nvSpPr>
          <p:cNvPr id="11" name="Text 8"/>
          <p:cNvSpPr/>
          <p:nvPr/>
        </p:nvSpPr>
        <p:spPr>
          <a:xfrm>
            <a:off x="5430438" y="3479601"/>
            <a:ext cx="8299848" cy="854750"/>
          </a:xfrm>
          <a:prstGeom prst="rect">
            <a:avLst/>
          </a:prstGeom>
          <a:noFill/>
          <a:ln/>
        </p:spPr>
        <p:txBody>
          <a:bodyPr wrap="square" lIns="0" tIns="0" rIns="0" bIns="0" rtlCol="0" anchor="t"/>
          <a:lstStyle/>
          <a:p>
            <a:pPr>
              <a:lnSpc>
                <a:spcPts val="2200"/>
              </a:lnSpc>
            </a:pPr>
            <a:r>
              <a:rPr lang="en-US" dirty="0">
                <a:solidFill>
                  <a:srgbClr val="272525"/>
                </a:solidFill>
                <a:latin typeface="Montserrat" pitchFamily="34" charset="0"/>
              </a:rPr>
              <a:t>Compare different feature engineering strategies used by various groups. Analyze which techniques were most effective and why. Discuss any surprising findings or counterintuitive results.</a:t>
            </a:r>
          </a:p>
        </p:txBody>
      </p:sp>
      <p:sp>
        <p:nvSpPr>
          <p:cNvPr id="12" name="Shape 9"/>
          <p:cNvSpPr/>
          <p:nvPr/>
        </p:nvSpPr>
        <p:spPr>
          <a:xfrm>
            <a:off x="5866923" y="4859298"/>
            <a:ext cx="400764" cy="400764"/>
          </a:xfrm>
          <a:prstGeom prst="roundRect">
            <a:avLst>
              <a:gd name="adj" fmla="val 40001"/>
            </a:avLst>
          </a:prstGeom>
          <a:solidFill>
            <a:srgbClr val="EEEFF5"/>
          </a:solidFill>
          <a:ln/>
          <a:effectLst>
            <a:outerShdw blurRad="44450" dist="21590" dir="13500000" algn="bl" rotWithShape="0">
              <a:srgbClr val="FFFFFF">
                <a:alpha val="70000"/>
              </a:srgbClr>
            </a:outerShdw>
          </a:effectLst>
        </p:spPr>
        <p:txBody>
          <a:bodyPr/>
          <a:lstStyle/>
          <a:p>
            <a:endParaRPr lang="en-US"/>
          </a:p>
        </p:txBody>
      </p:sp>
      <p:sp>
        <p:nvSpPr>
          <p:cNvPr id="13" name="Text 10"/>
          <p:cNvSpPr/>
          <p:nvPr/>
        </p:nvSpPr>
        <p:spPr>
          <a:xfrm>
            <a:off x="4975977" y="4772620"/>
            <a:ext cx="151805" cy="281226"/>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3</a:t>
            </a:r>
            <a:endParaRPr lang="en-US" sz="2200" dirty="0"/>
          </a:p>
        </p:txBody>
      </p:sp>
      <p:sp>
        <p:nvSpPr>
          <p:cNvPr id="14" name="Text 11"/>
          <p:cNvSpPr/>
          <p:nvPr/>
        </p:nvSpPr>
        <p:spPr>
          <a:xfrm>
            <a:off x="5430438" y="4712851"/>
            <a:ext cx="3153251" cy="292894"/>
          </a:xfrm>
          <a:prstGeom prst="rect">
            <a:avLst/>
          </a:prstGeom>
          <a:noFill/>
          <a:ln/>
        </p:spPr>
        <p:txBody>
          <a:bodyPr wrap="none" lIns="0" tIns="0" rIns="0" bIns="0" rtlCol="0" anchor="t"/>
          <a:lstStyle/>
          <a:p>
            <a:pPr>
              <a:lnSpc>
                <a:spcPts val="2300"/>
              </a:lnSpc>
            </a:pPr>
            <a:r>
              <a:rPr lang="en-US" sz="2400" b="1" dirty="0">
                <a:solidFill>
                  <a:srgbClr val="272525"/>
                </a:solidFill>
                <a:latin typeface="Barlow Bold" pitchFamily="34" charset="0"/>
                <a:ea typeface="Barlow Bold" pitchFamily="34" charset="-122"/>
              </a:rPr>
              <a:t>Collaborative Problem-Solving</a:t>
            </a:r>
          </a:p>
        </p:txBody>
      </p:sp>
      <p:sp>
        <p:nvSpPr>
          <p:cNvPr id="15" name="Text 12"/>
          <p:cNvSpPr/>
          <p:nvPr/>
        </p:nvSpPr>
        <p:spPr>
          <a:xfrm>
            <a:off x="5430438" y="5112544"/>
            <a:ext cx="8299848" cy="854750"/>
          </a:xfrm>
          <a:prstGeom prst="rect">
            <a:avLst/>
          </a:prstGeom>
          <a:noFill/>
          <a:ln/>
        </p:spPr>
        <p:txBody>
          <a:bodyPr wrap="square" lIns="0" tIns="0" rIns="0" bIns="0" rtlCol="0" anchor="t"/>
          <a:lstStyle/>
          <a:p>
            <a:pPr>
              <a:lnSpc>
                <a:spcPts val="2200"/>
              </a:lnSpc>
            </a:pPr>
            <a:r>
              <a:rPr lang="en-US" dirty="0">
                <a:solidFill>
                  <a:srgbClr val="272525"/>
                </a:solidFill>
                <a:latin typeface="Montserrat" pitchFamily="34" charset="0"/>
              </a:rPr>
              <a:t>Work together to address challenges faced during the exercise. Brainstorm potential solutions and alternative approaches to difficult aspects of the feature engineering process.</a:t>
            </a:r>
          </a:p>
        </p:txBody>
      </p:sp>
      <p:sp>
        <p:nvSpPr>
          <p:cNvPr id="16" name="Shape 13"/>
          <p:cNvSpPr/>
          <p:nvPr/>
        </p:nvSpPr>
        <p:spPr>
          <a:xfrm>
            <a:off x="5866923" y="6492240"/>
            <a:ext cx="400764" cy="400764"/>
          </a:xfrm>
          <a:prstGeom prst="roundRect">
            <a:avLst>
              <a:gd name="adj" fmla="val 40001"/>
            </a:avLst>
          </a:prstGeom>
          <a:solidFill>
            <a:srgbClr val="EEEFF5"/>
          </a:solidFill>
          <a:ln/>
          <a:effectLst>
            <a:outerShdw blurRad="44450" dist="21590" dir="13500000" algn="bl" rotWithShape="0">
              <a:srgbClr val="FFFFFF">
                <a:alpha val="70000"/>
              </a:srgbClr>
            </a:outerShdw>
          </a:effectLst>
        </p:spPr>
        <p:txBody>
          <a:bodyPr/>
          <a:lstStyle/>
          <a:p>
            <a:endParaRPr lang="en-US"/>
          </a:p>
        </p:txBody>
      </p:sp>
      <p:sp>
        <p:nvSpPr>
          <p:cNvPr id="17" name="Text 14"/>
          <p:cNvSpPr/>
          <p:nvPr/>
        </p:nvSpPr>
        <p:spPr>
          <a:xfrm>
            <a:off x="4966809" y="6405562"/>
            <a:ext cx="170140" cy="281226"/>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4</a:t>
            </a:r>
            <a:endParaRPr lang="en-US" sz="2200" dirty="0"/>
          </a:p>
        </p:txBody>
      </p:sp>
      <p:sp>
        <p:nvSpPr>
          <p:cNvPr id="18" name="Text 15"/>
          <p:cNvSpPr/>
          <p:nvPr/>
        </p:nvSpPr>
        <p:spPr>
          <a:xfrm>
            <a:off x="5430438" y="6345793"/>
            <a:ext cx="2343626" cy="292894"/>
          </a:xfrm>
          <a:prstGeom prst="rect">
            <a:avLst/>
          </a:prstGeom>
          <a:noFill/>
          <a:ln/>
        </p:spPr>
        <p:txBody>
          <a:bodyPr wrap="none" lIns="0" tIns="0" rIns="0" bIns="0" rtlCol="0" anchor="t"/>
          <a:lstStyle/>
          <a:p>
            <a:pPr>
              <a:lnSpc>
                <a:spcPts val="2300"/>
              </a:lnSpc>
            </a:pPr>
            <a:r>
              <a:rPr lang="en-US" sz="2400" b="1" dirty="0">
                <a:solidFill>
                  <a:srgbClr val="272525"/>
                </a:solidFill>
                <a:latin typeface="Barlow Bold" pitchFamily="34" charset="0"/>
                <a:ea typeface="Barlow Bold" pitchFamily="34" charset="-122"/>
              </a:rPr>
              <a:t>Expert Feedback</a:t>
            </a:r>
          </a:p>
        </p:txBody>
      </p:sp>
      <p:sp>
        <p:nvSpPr>
          <p:cNvPr id="19" name="Text 16"/>
          <p:cNvSpPr/>
          <p:nvPr/>
        </p:nvSpPr>
        <p:spPr>
          <a:xfrm>
            <a:off x="5430438" y="6745486"/>
            <a:ext cx="8299848" cy="854750"/>
          </a:xfrm>
          <a:prstGeom prst="rect">
            <a:avLst/>
          </a:prstGeom>
          <a:noFill/>
          <a:ln/>
        </p:spPr>
        <p:txBody>
          <a:bodyPr wrap="square" lIns="0" tIns="0" rIns="0" bIns="0" rtlCol="0" anchor="t"/>
          <a:lstStyle/>
          <a:p>
            <a:pPr>
              <a:lnSpc>
                <a:spcPts val="2200"/>
              </a:lnSpc>
            </a:pPr>
            <a:r>
              <a:rPr lang="en-US" dirty="0">
                <a:solidFill>
                  <a:srgbClr val="272525"/>
                </a:solidFill>
                <a:latin typeface="Montserrat" pitchFamily="34" charset="0"/>
              </a:rPr>
              <a:t>Provide expert feedback on the approaches used, highlighting best practices and areas for improvement. Offer insights into how these techniques could be applied in real-world data science 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04255" y="804386"/>
            <a:ext cx="13036391" cy="661988"/>
          </a:xfrm>
          <a:prstGeom prst="rect">
            <a:avLst/>
          </a:prstGeom>
          <a:noFill/>
          <a:ln/>
        </p:spPr>
        <p:txBody>
          <a:bodyPr wrap="none" lIns="0" tIns="0" rIns="0" bIns="0" rtlCol="0" anchor="t"/>
          <a:lstStyle/>
          <a:p>
            <a:pPr marL="0" indent="0">
              <a:lnSpc>
                <a:spcPts val="5200"/>
              </a:lnSpc>
              <a:buNone/>
            </a:pPr>
            <a:r>
              <a:rPr lang="en-US" sz="4000" b="1" dirty="0">
                <a:solidFill>
                  <a:srgbClr val="7068F4"/>
                </a:solidFill>
                <a:latin typeface="Barlow Bold" pitchFamily="34" charset="0"/>
                <a:ea typeface="Barlow Bold" pitchFamily="34" charset="-122"/>
                <a:cs typeface="Barlow Bold" pitchFamily="34" charset="-120"/>
              </a:rPr>
              <a:t>Conclusion: The Art and Science of Feature Engineering</a:t>
            </a:r>
            <a:endParaRPr lang="en-US" sz="4000" dirty="0"/>
          </a:p>
        </p:txBody>
      </p:sp>
      <p:pic>
        <p:nvPicPr>
          <p:cNvPr id="3" name="Image 0" descr="preencoded.png"/>
          <p:cNvPicPr>
            <a:picLocks noChangeAspect="1"/>
          </p:cNvPicPr>
          <p:nvPr/>
        </p:nvPicPr>
        <p:blipFill>
          <a:blip r:embed="rId3"/>
          <a:stretch>
            <a:fillRect/>
          </a:stretch>
        </p:blipFill>
        <p:spPr>
          <a:xfrm>
            <a:off x="704255" y="1654493"/>
            <a:ext cx="3646370" cy="2253615"/>
          </a:xfrm>
          <a:prstGeom prst="rect">
            <a:avLst/>
          </a:prstGeom>
        </p:spPr>
      </p:pic>
      <p:sp>
        <p:nvSpPr>
          <p:cNvPr id="4" name="Text 1"/>
          <p:cNvSpPr/>
          <p:nvPr/>
        </p:nvSpPr>
        <p:spPr>
          <a:xfrm>
            <a:off x="704255" y="4310539"/>
            <a:ext cx="2647950" cy="330994"/>
          </a:xfrm>
          <a:prstGeom prst="rect">
            <a:avLst/>
          </a:prstGeom>
          <a:noFill/>
          <a:ln/>
        </p:spPr>
        <p:txBody>
          <a:bodyPr wrap="none" lIns="0" tIns="0" rIns="0" bIns="0" rtlCol="0" anchor="t"/>
          <a:lstStyle/>
          <a:p>
            <a:pPr marL="0" indent="0" algn="l">
              <a:lnSpc>
                <a:spcPts val="2600"/>
              </a:lnSpc>
              <a:buNone/>
            </a:pPr>
            <a:r>
              <a:rPr lang="en-US" sz="2400" b="1" dirty="0">
                <a:solidFill>
                  <a:srgbClr val="272525"/>
                </a:solidFill>
                <a:latin typeface="Barlow Bold" pitchFamily="34" charset="0"/>
                <a:ea typeface="Barlow Bold" pitchFamily="34" charset="-122"/>
                <a:cs typeface="Barlow Bold" pitchFamily="34" charset="-120"/>
              </a:rPr>
              <a:t>Key Takeaways</a:t>
            </a:r>
            <a:endParaRPr lang="en-US" sz="2400" dirty="0"/>
          </a:p>
        </p:txBody>
      </p:sp>
      <p:sp>
        <p:nvSpPr>
          <p:cNvPr id="5" name="Text 2"/>
          <p:cNvSpPr/>
          <p:nvPr/>
        </p:nvSpPr>
        <p:spPr>
          <a:xfrm>
            <a:off x="704255" y="4742855"/>
            <a:ext cx="4206002" cy="1931670"/>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Feature engineering is a crucial skill that combines domain knowledge, statistical understanding, and creativity. It can significantly improve model performance and provide valuable insights into the underlying data patterns.</a:t>
            </a:r>
            <a:endParaRPr lang="en-US" dirty="0"/>
          </a:p>
        </p:txBody>
      </p:sp>
      <p:pic>
        <p:nvPicPr>
          <p:cNvPr id="6" name="Image 1" descr="preencoded.png"/>
          <p:cNvPicPr>
            <a:picLocks noChangeAspect="1"/>
          </p:cNvPicPr>
          <p:nvPr/>
        </p:nvPicPr>
        <p:blipFill>
          <a:blip r:embed="rId4"/>
          <a:stretch>
            <a:fillRect/>
          </a:stretch>
        </p:blipFill>
        <p:spPr>
          <a:xfrm>
            <a:off x="5212080" y="1654493"/>
            <a:ext cx="3646473" cy="2253615"/>
          </a:xfrm>
          <a:prstGeom prst="rect">
            <a:avLst/>
          </a:prstGeom>
        </p:spPr>
      </p:pic>
      <p:sp>
        <p:nvSpPr>
          <p:cNvPr id="7" name="Text 3"/>
          <p:cNvSpPr/>
          <p:nvPr/>
        </p:nvSpPr>
        <p:spPr>
          <a:xfrm>
            <a:off x="5212080" y="4310539"/>
            <a:ext cx="2647950" cy="330994"/>
          </a:xfrm>
          <a:prstGeom prst="rect">
            <a:avLst/>
          </a:prstGeom>
          <a:noFill/>
          <a:ln/>
        </p:spPr>
        <p:txBody>
          <a:bodyPr wrap="none" lIns="0" tIns="0" rIns="0" bIns="0" rtlCol="0" anchor="t"/>
          <a:lstStyle/>
          <a:p>
            <a:pPr marL="0" indent="0" algn="l">
              <a:lnSpc>
                <a:spcPts val="2600"/>
              </a:lnSpc>
              <a:buNone/>
            </a:pPr>
            <a:r>
              <a:rPr lang="en-US" sz="2400" b="1" dirty="0">
                <a:solidFill>
                  <a:srgbClr val="272525"/>
                </a:solidFill>
                <a:latin typeface="Barlow Bold" pitchFamily="34" charset="0"/>
                <a:ea typeface="Barlow Bold" pitchFamily="34" charset="-122"/>
                <a:cs typeface="Barlow Bold" pitchFamily="34" charset="-120"/>
              </a:rPr>
              <a:t>Continuous Learning</a:t>
            </a:r>
            <a:endParaRPr lang="en-US" sz="2400" dirty="0"/>
          </a:p>
        </p:txBody>
      </p:sp>
      <p:sp>
        <p:nvSpPr>
          <p:cNvPr id="8" name="Text 4"/>
          <p:cNvSpPr/>
          <p:nvPr/>
        </p:nvSpPr>
        <p:spPr>
          <a:xfrm>
            <a:off x="5212080" y="4742855"/>
            <a:ext cx="4206121" cy="1931670"/>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The field of feature engineering is constantly evolving. Stay updated with new techniques, tools, and best practices. Engage with the data science community and share your own discoveries and innovations.</a:t>
            </a:r>
            <a:endParaRPr lang="en-US" dirty="0"/>
          </a:p>
        </p:txBody>
      </p:sp>
      <p:pic>
        <p:nvPicPr>
          <p:cNvPr id="9" name="Image 2" descr="preencoded.png"/>
          <p:cNvPicPr>
            <a:picLocks noChangeAspect="1"/>
          </p:cNvPicPr>
          <p:nvPr/>
        </p:nvPicPr>
        <p:blipFill>
          <a:blip r:embed="rId5"/>
          <a:stretch>
            <a:fillRect/>
          </a:stretch>
        </p:blipFill>
        <p:spPr>
          <a:xfrm>
            <a:off x="9720024" y="1654493"/>
            <a:ext cx="3646473" cy="2253615"/>
          </a:xfrm>
          <a:prstGeom prst="rect">
            <a:avLst/>
          </a:prstGeom>
        </p:spPr>
      </p:pic>
      <p:sp>
        <p:nvSpPr>
          <p:cNvPr id="10" name="Text 5"/>
          <p:cNvSpPr/>
          <p:nvPr/>
        </p:nvSpPr>
        <p:spPr>
          <a:xfrm>
            <a:off x="9720024" y="4310539"/>
            <a:ext cx="3500914" cy="330994"/>
          </a:xfrm>
          <a:prstGeom prst="rect">
            <a:avLst/>
          </a:prstGeom>
          <a:noFill/>
          <a:ln/>
        </p:spPr>
        <p:txBody>
          <a:bodyPr wrap="none" lIns="0" tIns="0" rIns="0" bIns="0" rtlCol="0" anchor="t"/>
          <a:lstStyle/>
          <a:p>
            <a:pPr marL="0" indent="0" algn="l">
              <a:lnSpc>
                <a:spcPts val="2600"/>
              </a:lnSpc>
              <a:buNone/>
            </a:pPr>
            <a:r>
              <a:rPr lang="en-US" sz="2400" b="1" dirty="0">
                <a:solidFill>
                  <a:srgbClr val="272525"/>
                </a:solidFill>
                <a:latin typeface="Barlow Bold" pitchFamily="34" charset="0"/>
                <a:ea typeface="Barlow Bold" pitchFamily="34" charset="-122"/>
                <a:cs typeface="Barlow Bold" pitchFamily="34" charset="-120"/>
              </a:rPr>
              <a:t>Practice and Experimentation</a:t>
            </a:r>
            <a:endParaRPr lang="en-US" sz="2400" dirty="0"/>
          </a:p>
        </p:txBody>
      </p:sp>
      <p:sp>
        <p:nvSpPr>
          <p:cNvPr id="11" name="Text 6"/>
          <p:cNvSpPr/>
          <p:nvPr/>
        </p:nvSpPr>
        <p:spPr>
          <a:xfrm>
            <a:off x="9720024" y="4742855"/>
            <a:ext cx="4206121" cy="2253615"/>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Montserrat" pitchFamily="34" charset="0"/>
                <a:ea typeface="Montserrat" pitchFamily="34" charset="-122"/>
                <a:cs typeface="Montserrat" pitchFamily="34" charset="-120"/>
              </a:rPr>
              <a:t>Mastering feature engineering requires hands-on practice. Continue to experiment with different techniques on various datasets. Remember that the effectiveness of features can vary greatly depending on the specific problem and dataset.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12760"/>
          <a:stretch/>
        </p:blipFill>
        <p:spPr>
          <a:xfrm>
            <a:off x="0" y="0"/>
            <a:ext cx="4786313" cy="8229957"/>
          </a:xfrm>
          <a:prstGeom prst="rect">
            <a:avLst/>
          </a:prstGeom>
        </p:spPr>
      </p:pic>
      <p:sp>
        <p:nvSpPr>
          <p:cNvPr id="3" name="Text 0"/>
          <p:cNvSpPr/>
          <p:nvPr/>
        </p:nvSpPr>
        <p:spPr>
          <a:xfrm>
            <a:off x="5373886" y="472559"/>
            <a:ext cx="5799892" cy="565666"/>
          </a:xfrm>
          <a:prstGeom prst="rect">
            <a:avLst/>
          </a:prstGeom>
          <a:noFill/>
          <a:ln/>
        </p:spPr>
        <p:txBody>
          <a:bodyPr wrap="none" lIns="0" tIns="0" rIns="0" bIns="0" rtlCol="0" anchor="t"/>
          <a:lstStyle/>
          <a:p>
            <a:pPr marL="0" indent="0">
              <a:lnSpc>
                <a:spcPts val="4450"/>
              </a:lnSpc>
              <a:buNone/>
            </a:pPr>
            <a:r>
              <a:rPr lang="en-US" sz="4000" b="1" dirty="0">
                <a:solidFill>
                  <a:srgbClr val="7068F4"/>
                </a:solidFill>
                <a:latin typeface="Barlow Bold" pitchFamily="34" charset="0"/>
                <a:ea typeface="Barlow Bold" pitchFamily="34" charset="-122"/>
                <a:cs typeface="Barlow Bold" pitchFamily="34" charset="-120"/>
              </a:rPr>
              <a:t>Defining Feature Engineering</a:t>
            </a:r>
            <a:endParaRPr lang="en-US" sz="4000" dirty="0"/>
          </a:p>
        </p:txBody>
      </p:sp>
      <p:sp>
        <p:nvSpPr>
          <p:cNvPr id="4" name="Shape 1"/>
          <p:cNvSpPr/>
          <p:nvPr/>
        </p:nvSpPr>
        <p:spPr>
          <a:xfrm>
            <a:off x="6088260" y="1296472"/>
            <a:ext cx="8213527" cy="1554956"/>
          </a:xfrm>
          <a:prstGeom prst="roundRect">
            <a:avLst>
              <a:gd name="adj" fmla="val 9954"/>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5" name="Text 2"/>
          <p:cNvSpPr/>
          <p:nvPr/>
        </p:nvSpPr>
        <p:spPr>
          <a:xfrm>
            <a:off x="5545812" y="1468041"/>
            <a:ext cx="2262902" cy="282893"/>
          </a:xfrm>
          <a:prstGeom prst="rect">
            <a:avLst/>
          </a:prstGeom>
          <a:noFill/>
          <a:ln/>
        </p:spPr>
        <p:txBody>
          <a:bodyPr wrap="none" lIns="0" tIns="0" rIns="0" bIns="0" rtlCol="0" anchor="t"/>
          <a:lstStyle/>
          <a:p>
            <a:pPr marL="0" indent="0">
              <a:lnSpc>
                <a:spcPts val="2200"/>
              </a:lnSpc>
              <a:buNone/>
            </a:pPr>
            <a:r>
              <a:rPr lang="en-US" sz="2400" b="1" dirty="0">
                <a:solidFill>
                  <a:srgbClr val="272525"/>
                </a:solidFill>
                <a:latin typeface="Barlow Bold" pitchFamily="34" charset="0"/>
                <a:ea typeface="Barlow Bold" pitchFamily="34" charset="-122"/>
                <a:cs typeface="Barlow Bold" pitchFamily="34" charset="-120"/>
              </a:rPr>
              <a:t>Definition</a:t>
            </a:r>
            <a:endParaRPr lang="en-US" sz="2400" dirty="0"/>
          </a:p>
        </p:txBody>
      </p:sp>
      <p:sp>
        <p:nvSpPr>
          <p:cNvPr id="6" name="Text 3"/>
          <p:cNvSpPr/>
          <p:nvPr/>
        </p:nvSpPr>
        <p:spPr>
          <a:xfrm>
            <a:off x="5545811" y="1854041"/>
            <a:ext cx="8482727" cy="825103"/>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Montserrat" pitchFamily="34" charset="0"/>
                <a:ea typeface="Montserrat" pitchFamily="34" charset="-122"/>
                <a:cs typeface="Montserrat" pitchFamily="34" charset="-120"/>
              </a:rPr>
              <a:t>Feature engineering is the process of using domain knowledge to extract features from raw data via data mining techniques. These features can be used to improve the performance of machine learning algorithms.</a:t>
            </a:r>
            <a:endParaRPr lang="en-US" dirty="0"/>
          </a:p>
        </p:txBody>
      </p:sp>
      <p:sp>
        <p:nvSpPr>
          <p:cNvPr id="7" name="Shape 4"/>
          <p:cNvSpPr/>
          <p:nvPr/>
        </p:nvSpPr>
        <p:spPr>
          <a:xfrm>
            <a:off x="6088261" y="3023354"/>
            <a:ext cx="7940278" cy="1554956"/>
          </a:xfrm>
          <a:prstGeom prst="roundRect">
            <a:avLst>
              <a:gd name="adj" fmla="val 9954"/>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8" name="Text 5"/>
          <p:cNvSpPr/>
          <p:nvPr/>
        </p:nvSpPr>
        <p:spPr>
          <a:xfrm>
            <a:off x="5545810" y="2995967"/>
            <a:ext cx="2262902" cy="282893"/>
          </a:xfrm>
          <a:prstGeom prst="rect">
            <a:avLst/>
          </a:prstGeom>
          <a:noFill/>
          <a:ln/>
        </p:spPr>
        <p:txBody>
          <a:bodyPr wrap="none" lIns="0" tIns="0" rIns="0" bIns="0" rtlCol="0" anchor="t"/>
          <a:lstStyle/>
          <a:p>
            <a:pPr>
              <a:lnSpc>
                <a:spcPts val="2200"/>
              </a:lnSpc>
            </a:pPr>
            <a:r>
              <a:rPr lang="en-US" sz="2400" b="1" dirty="0">
                <a:solidFill>
                  <a:srgbClr val="272525"/>
                </a:solidFill>
                <a:latin typeface="Barlow Bold" pitchFamily="34" charset="0"/>
                <a:ea typeface="Barlow Bold" pitchFamily="34" charset="-122"/>
              </a:rPr>
              <a:t>Importance</a:t>
            </a:r>
          </a:p>
        </p:txBody>
      </p:sp>
      <p:sp>
        <p:nvSpPr>
          <p:cNvPr id="9" name="Text 6"/>
          <p:cNvSpPr/>
          <p:nvPr/>
        </p:nvSpPr>
        <p:spPr>
          <a:xfrm>
            <a:off x="5545810" y="3381968"/>
            <a:ext cx="8482726" cy="825103"/>
          </a:xfrm>
          <a:prstGeom prst="rect">
            <a:avLst/>
          </a:prstGeom>
          <a:noFill/>
          <a:ln/>
        </p:spPr>
        <p:txBody>
          <a:bodyPr wrap="square" lIns="0" tIns="0" rIns="0" bIns="0" rtlCol="0" anchor="t"/>
          <a:lstStyle/>
          <a:p>
            <a:pPr>
              <a:lnSpc>
                <a:spcPts val="2150"/>
              </a:lnSpc>
            </a:pPr>
            <a:r>
              <a:rPr lang="en-US" dirty="0">
                <a:solidFill>
                  <a:srgbClr val="272525"/>
                </a:solidFill>
                <a:latin typeface="Montserrat" pitchFamily="34" charset="0"/>
              </a:rPr>
              <a:t>Well-engineered features can capture the underlying patterns in the data more effectively, leading to improved model performance, faster training times, and more interpretable results.</a:t>
            </a:r>
          </a:p>
        </p:txBody>
      </p:sp>
      <p:sp>
        <p:nvSpPr>
          <p:cNvPr id="10" name="Shape 7"/>
          <p:cNvSpPr/>
          <p:nvPr/>
        </p:nvSpPr>
        <p:spPr>
          <a:xfrm>
            <a:off x="6088261" y="4750237"/>
            <a:ext cx="7940278" cy="1554956"/>
          </a:xfrm>
          <a:prstGeom prst="roundRect">
            <a:avLst>
              <a:gd name="adj" fmla="val 9954"/>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11" name="Text 8"/>
          <p:cNvSpPr/>
          <p:nvPr/>
        </p:nvSpPr>
        <p:spPr>
          <a:xfrm>
            <a:off x="5545812" y="4567593"/>
            <a:ext cx="2262902" cy="282893"/>
          </a:xfrm>
          <a:prstGeom prst="rect">
            <a:avLst/>
          </a:prstGeom>
          <a:noFill/>
          <a:ln/>
        </p:spPr>
        <p:txBody>
          <a:bodyPr wrap="none" lIns="0" tIns="0" rIns="0" bIns="0" rtlCol="0" anchor="t"/>
          <a:lstStyle/>
          <a:p>
            <a:pPr>
              <a:lnSpc>
                <a:spcPts val="2200"/>
              </a:lnSpc>
            </a:pPr>
            <a:r>
              <a:rPr lang="en-US" sz="2400" b="1" dirty="0">
                <a:solidFill>
                  <a:srgbClr val="272525"/>
                </a:solidFill>
                <a:latin typeface="Barlow Bold" pitchFamily="34" charset="0"/>
                <a:ea typeface="Barlow Bold" pitchFamily="34" charset="-122"/>
              </a:rPr>
              <a:t>Skill Development</a:t>
            </a:r>
          </a:p>
        </p:txBody>
      </p:sp>
      <p:sp>
        <p:nvSpPr>
          <p:cNvPr id="12" name="Text 9"/>
          <p:cNvSpPr/>
          <p:nvPr/>
        </p:nvSpPr>
        <p:spPr>
          <a:xfrm>
            <a:off x="5545811" y="4953593"/>
            <a:ext cx="8482725" cy="825103"/>
          </a:xfrm>
          <a:prstGeom prst="rect">
            <a:avLst/>
          </a:prstGeom>
          <a:noFill/>
          <a:ln/>
        </p:spPr>
        <p:txBody>
          <a:bodyPr wrap="square" lIns="0" tIns="0" rIns="0" bIns="0" rtlCol="0" anchor="t"/>
          <a:lstStyle/>
          <a:p>
            <a:pPr>
              <a:lnSpc>
                <a:spcPts val="2150"/>
              </a:lnSpc>
            </a:pPr>
            <a:r>
              <a:rPr lang="en-US" dirty="0">
                <a:solidFill>
                  <a:srgbClr val="272525"/>
                </a:solidFill>
                <a:latin typeface="Montserrat" pitchFamily="34" charset="0"/>
              </a:rPr>
              <a:t>Mastering feature engineering requires a blend of domain expertise, statistical knowledge, and creative problem-solving skills. It's often considered both an art and a science in the field of data science.</a:t>
            </a:r>
          </a:p>
        </p:txBody>
      </p:sp>
      <p:sp>
        <p:nvSpPr>
          <p:cNvPr id="13" name="Shape 10"/>
          <p:cNvSpPr/>
          <p:nvPr/>
        </p:nvSpPr>
        <p:spPr>
          <a:xfrm>
            <a:off x="6088261" y="6477119"/>
            <a:ext cx="7940278" cy="1279922"/>
          </a:xfrm>
          <a:prstGeom prst="roundRect">
            <a:avLst>
              <a:gd name="adj" fmla="val 12093"/>
            </a:avLst>
          </a:prstGeom>
          <a:solidFill>
            <a:srgbClr val="EEEFF5"/>
          </a:solidFill>
          <a:ln/>
          <a:effectLst>
            <a:outerShdw blurRad="41910" dist="20320" dir="13500000" algn="bl" rotWithShape="0">
              <a:srgbClr val="FFFFFF">
                <a:alpha val="70000"/>
              </a:srgbClr>
            </a:outerShdw>
          </a:effectLst>
        </p:spPr>
        <p:txBody>
          <a:bodyPr/>
          <a:lstStyle/>
          <a:p>
            <a:endParaRPr lang="en-US"/>
          </a:p>
        </p:txBody>
      </p:sp>
      <p:sp>
        <p:nvSpPr>
          <p:cNvPr id="14" name="Text 11"/>
          <p:cNvSpPr/>
          <p:nvPr/>
        </p:nvSpPr>
        <p:spPr>
          <a:xfrm>
            <a:off x="5545810" y="6092666"/>
            <a:ext cx="2262902" cy="282893"/>
          </a:xfrm>
          <a:prstGeom prst="rect">
            <a:avLst/>
          </a:prstGeom>
          <a:noFill/>
          <a:ln/>
        </p:spPr>
        <p:txBody>
          <a:bodyPr wrap="none" lIns="0" tIns="0" rIns="0" bIns="0" rtlCol="0" anchor="t"/>
          <a:lstStyle/>
          <a:p>
            <a:pPr>
              <a:lnSpc>
                <a:spcPts val="2200"/>
              </a:lnSpc>
            </a:pPr>
            <a:r>
              <a:rPr lang="en-US" sz="2400" b="1" dirty="0">
                <a:solidFill>
                  <a:srgbClr val="272525"/>
                </a:solidFill>
                <a:latin typeface="Barlow Bold" pitchFamily="34" charset="0"/>
                <a:ea typeface="Barlow Bold" pitchFamily="34" charset="-122"/>
              </a:rPr>
              <a:t>Model Enhancement</a:t>
            </a:r>
          </a:p>
        </p:txBody>
      </p:sp>
      <p:sp>
        <p:nvSpPr>
          <p:cNvPr id="15" name="Text 12"/>
          <p:cNvSpPr/>
          <p:nvPr/>
        </p:nvSpPr>
        <p:spPr>
          <a:xfrm>
            <a:off x="5545810" y="6547485"/>
            <a:ext cx="8482724" cy="550069"/>
          </a:xfrm>
          <a:prstGeom prst="rect">
            <a:avLst/>
          </a:prstGeom>
          <a:noFill/>
          <a:ln/>
        </p:spPr>
        <p:txBody>
          <a:bodyPr wrap="square" lIns="0" tIns="0" rIns="0" bIns="0" rtlCol="0" anchor="t"/>
          <a:lstStyle/>
          <a:p>
            <a:pPr>
              <a:lnSpc>
                <a:spcPts val="2150"/>
              </a:lnSpc>
            </a:pPr>
            <a:r>
              <a:rPr lang="en-US" dirty="0">
                <a:solidFill>
                  <a:srgbClr val="272525"/>
                </a:solidFill>
                <a:latin typeface="Montserrat" pitchFamily="34" charset="0"/>
              </a:rPr>
              <a:t>Properly engineered features can sometimes make simple models perform as well as complex ones, reducing computational costs and improving model interpretability.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0568"/>
          </a:xfrm>
          <a:prstGeom prst="rect">
            <a:avLst/>
          </a:prstGeom>
        </p:spPr>
      </p:pic>
      <p:sp>
        <p:nvSpPr>
          <p:cNvPr id="3" name="Text 0"/>
          <p:cNvSpPr/>
          <p:nvPr/>
        </p:nvSpPr>
        <p:spPr>
          <a:xfrm>
            <a:off x="739378" y="3063716"/>
            <a:ext cx="7205186" cy="694849"/>
          </a:xfrm>
          <a:prstGeom prst="rect">
            <a:avLst/>
          </a:prstGeom>
          <a:noFill/>
          <a:ln/>
        </p:spPr>
        <p:txBody>
          <a:bodyPr wrap="none" lIns="0" tIns="0" rIns="0" bIns="0" rtlCol="0" anchor="t"/>
          <a:lstStyle/>
          <a:p>
            <a:pPr marL="0" indent="0">
              <a:lnSpc>
                <a:spcPts val="5450"/>
              </a:lnSpc>
              <a:buNone/>
            </a:pPr>
            <a:r>
              <a:rPr lang="en-US" sz="4000" b="1" dirty="0">
                <a:solidFill>
                  <a:srgbClr val="7068F4"/>
                </a:solidFill>
                <a:latin typeface="Barlow Bold" pitchFamily="34" charset="0"/>
                <a:ea typeface="Barlow Bold" pitchFamily="34" charset="-122"/>
                <a:cs typeface="Barlow Bold" pitchFamily="34" charset="-120"/>
              </a:rPr>
              <a:t>Types of Features: Numerical</a:t>
            </a:r>
            <a:endParaRPr lang="en-US" sz="4000" dirty="0"/>
          </a:p>
        </p:txBody>
      </p:sp>
      <p:sp>
        <p:nvSpPr>
          <p:cNvPr id="4" name="Shape 1"/>
          <p:cNvSpPr/>
          <p:nvPr/>
        </p:nvSpPr>
        <p:spPr>
          <a:xfrm>
            <a:off x="739378" y="3912572"/>
            <a:ext cx="475298" cy="475298"/>
          </a:xfrm>
          <a:prstGeom prst="roundRect">
            <a:avLst>
              <a:gd name="adj" fmla="val 40002"/>
            </a:avLst>
          </a:prstGeom>
          <a:solidFill>
            <a:srgbClr val="EEEFF5"/>
          </a:solidFill>
          <a:ln/>
          <a:effectLst>
            <a:outerShdw blurRad="52070" dist="25400" dir="13500000" algn="bl" rotWithShape="0">
              <a:srgbClr val="FFFFFF">
                <a:alpha val="70000"/>
              </a:srgbClr>
            </a:outerShdw>
          </a:effectLst>
        </p:spPr>
        <p:txBody>
          <a:bodyPr/>
          <a:lstStyle/>
          <a:p>
            <a:endParaRPr lang="en-US"/>
          </a:p>
        </p:txBody>
      </p:sp>
      <p:sp>
        <p:nvSpPr>
          <p:cNvPr id="5" name="Text 2"/>
          <p:cNvSpPr/>
          <p:nvPr/>
        </p:nvSpPr>
        <p:spPr>
          <a:xfrm>
            <a:off x="917972" y="3947993"/>
            <a:ext cx="118110" cy="333613"/>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Barlow Bold" pitchFamily="34" charset="0"/>
                <a:ea typeface="Barlow Bold" pitchFamily="34" charset="-122"/>
                <a:cs typeface="Barlow Bold" pitchFamily="34" charset="-120"/>
              </a:rPr>
              <a:t>1</a:t>
            </a:r>
            <a:endParaRPr lang="en-US" sz="2600" dirty="0"/>
          </a:p>
        </p:txBody>
      </p:sp>
      <p:sp>
        <p:nvSpPr>
          <p:cNvPr id="6" name="Text 3"/>
          <p:cNvSpPr/>
          <p:nvPr/>
        </p:nvSpPr>
        <p:spPr>
          <a:xfrm>
            <a:off x="1425893" y="3912572"/>
            <a:ext cx="2779633" cy="347424"/>
          </a:xfrm>
          <a:prstGeom prst="rect">
            <a:avLst/>
          </a:prstGeom>
          <a:noFill/>
          <a:ln/>
        </p:spPr>
        <p:txBody>
          <a:bodyPr wrap="none" lIns="0" tIns="0" rIns="0" bIns="0" rtlCol="0" anchor="t"/>
          <a:lstStyle/>
          <a:p>
            <a:pPr marL="0" indent="0">
              <a:lnSpc>
                <a:spcPts val="2700"/>
              </a:lnSpc>
              <a:buNone/>
            </a:pPr>
            <a:r>
              <a:rPr lang="en-US" sz="2400" b="1" dirty="0">
                <a:solidFill>
                  <a:srgbClr val="272525"/>
                </a:solidFill>
                <a:latin typeface="Barlow Bold" pitchFamily="34" charset="0"/>
                <a:ea typeface="Barlow Bold" pitchFamily="34" charset="-122"/>
                <a:cs typeface="Barlow Bold" pitchFamily="34" charset="-120"/>
              </a:rPr>
              <a:t>Continuous Variables</a:t>
            </a:r>
            <a:endParaRPr lang="en-US" sz="2400" dirty="0"/>
          </a:p>
        </p:txBody>
      </p:sp>
      <p:sp>
        <p:nvSpPr>
          <p:cNvPr id="7" name="Text 4"/>
          <p:cNvSpPr/>
          <p:nvPr/>
        </p:nvSpPr>
        <p:spPr>
          <a:xfrm>
            <a:off x="1425893" y="4471035"/>
            <a:ext cx="3556516" cy="2703195"/>
          </a:xfrm>
          <a:prstGeom prst="rect">
            <a:avLst/>
          </a:prstGeom>
          <a:noFill/>
          <a:ln/>
        </p:spPr>
        <p:txBody>
          <a:bodyPr wrap="square" lIns="0" tIns="0" rIns="0" bIns="0" rtlCol="0" anchor="t"/>
          <a:lstStyle/>
          <a:p>
            <a:pPr marL="0" indent="0">
              <a:lnSpc>
                <a:spcPts val="2650"/>
              </a:lnSpc>
              <a:buNone/>
            </a:pPr>
            <a:r>
              <a:rPr lang="en-US" dirty="0">
                <a:solidFill>
                  <a:srgbClr val="272525"/>
                </a:solidFill>
                <a:latin typeface="Montserrat" pitchFamily="34" charset="0"/>
                <a:ea typeface="Montserrat" pitchFamily="34" charset="-122"/>
                <a:cs typeface="Montserrat" pitchFamily="34" charset="-120"/>
              </a:rPr>
              <a:t>These are quantitative features that can take any value within a range. Examples include temperature, height, or stock prices. Continuous variables often require scaling or normalization to ensure consistent model performance.</a:t>
            </a:r>
            <a:endParaRPr lang="en-US" dirty="0"/>
          </a:p>
        </p:txBody>
      </p:sp>
      <p:sp>
        <p:nvSpPr>
          <p:cNvPr id="8" name="Shape 5"/>
          <p:cNvSpPr/>
          <p:nvPr/>
        </p:nvSpPr>
        <p:spPr>
          <a:xfrm>
            <a:off x="5193625" y="4471035"/>
            <a:ext cx="475298" cy="475298"/>
          </a:xfrm>
          <a:prstGeom prst="roundRect">
            <a:avLst>
              <a:gd name="adj" fmla="val 40002"/>
            </a:avLst>
          </a:prstGeom>
          <a:solidFill>
            <a:srgbClr val="EEEFF5"/>
          </a:solidFill>
          <a:ln/>
          <a:effectLst>
            <a:outerShdw blurRad="52070" dist="25400" dir="13500000" algn="bl" rotWithShape="0">
              <a:srgbClr val="FFFFFF">
                <a:alpha val="70000"/>
              </a:srgbClr>
            </a:outerShdw>
          </a:effectLst>
        </p:spPr>
        <p:txBody>
          <a:bodyPr/>
          <a:lstStyle/>
          <a:p>
            <a:endParaRPr lang="en-US"/>
          </a:p>
        </p:txBody>
      </p:sp>
      <p:sp>
        <p:nvSpPr>
          <p:cNvPr id="9" name="Text 6"/>
          <p:cNvSpPr/>
          <p:nvPr/>
        </p:nvSpPr>
        <p:spPr>
          <a:xfrm>
            <a:off x="5337810" y="3983414"/>
            <a:ext cx="186809" cy="333613"/>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Barlow Bold" pitchFamily="34" charset="0"/>
                <a:ea typeface="Barlow Bold" pitchFamily="34" charset="-122"/>
                <a:cs typeface="Barlow Bold" pitchFamily="34" charset="-120"/>
              </a:rPr>
              <a:t>2</a:t>
            </a:r>
            <a:endParaRPr lang="en-US" sz="2600" dirty="0"/>
          </a:p>
        </p:txBody>
      </p:sp>
      <p:sp>
        <p:nvSpPr>
          <p:cNvPr id="10" name="Text 7"/>
          <p:cNvSpPr/>
          <p:nvPr/>
        </p:nvSpPr>
        <p:spPr>
          <a:xfrm>
            <a:off x="5880140" y="3912572"/>
            <a:ext cx="2779633" cy="347424"/>
          </a:xfrm>
          <a:prstGeom prst="rect">
            <a:avLst/>
          </a:prstGeom>
          <a:noFill/>
          <a:ln/>
        </p:spPr>
        <p:txBody>
          <a:bodyPr wrap="none" lIns="0" tIns="0" rIns="0" bIns="0" rtlCol="0" anchor="t"/>
          <a:lstStyle/>
          <a:p>
            <a:pPr>
              <a:lnSpc>
                <a:spcPts val="2700"/>
              </a:lnSpc>
            </a:pPr>
            <a:r>
              <a:rPr lang="en-US" sz="2400" b="1" dirty="0">
                <a:solidFill>
                  <a:srgbClr val="272525"/>
                </a:solidFill>
                <a:latin typeface="Barlow Bold" pitchFamily="34" charset="0"/>
                <a:ea typeface="Barlow Bold" pitchFamily="34" charset="-122"/>
              </a:rPr>
              <a:t>Discrete Variables</a:t>
            </a:r>
          </a:p>
        </p:txBody>
      </p:sp>
      <p:sp>
        <p:nvSpPr>
          <p:cNvPr id="11" name="Text 8"/>
          <p:cNvSpPr/>
          <p:nvPr/>
        </p:nvSpPr>
        <p:spPr>
          <a:xfrm>
            <a:off x="5880140" y="4471035"/>
            <a:ext cx="3556516" cy="2703195"/>
          </a:xfrm>
          <a:prstGeom prst="rect">
            <a:avLst/>
          </a:prstGeom>
          <a:noFill/>
          <a:ln/>
        </p:spPr>
        <p:txBody>
          <a:bodyPr wrap="square" lIns="0" tIns="0" rIns="0" bIns="0" rtlCol="0" anchor="t"/>
          <a:lstStyle/>
          <a:p>
            <a:pPr>
              <a:lnSpc>
                <a:spcPts val="2650"/>
              </a:lnSpc>
            </a:pPr>
            <a:r>
              <a:rPr lang="en-US" dirty="0">
                <a:solidFill>
                  <a:srgbClr val="272525"/>
                </a:solidFill>
                <a:latin typeface="Montserrat" pitchFamily="34" charset="0"/>
              </a:rPr>
              <a:t>These are numerical features with a finite set of possible values, often representing counts. Examples include the number of children in a family or the number of bedrooms in a house. These may be treated as categorical in some cases.</a:t>
            </a:r>
          </a:p>
        </p:txBody>
      </p:sp>
      <p:sp>
        <p:nvSpPr>
          <p:cNvPr id="12" name="Shape 9"/>
          <p:cNvSpPr/>
          <p:nvPr/>
        </p:nvSpPr>
        <p:spPr>
          <a:xfrm>
            <a:off x="9647873" y="4471035"/>
            <a:ext cx="475298" cy="475298"/>
          </a:xfrm>
          <a:prstGeom prst="roundRect">
            <a:avLst>
              <a:gd name="adj" fmla="val 40002"/>
            </a:avLst>
          </a:prstGeom>
          <a:solidFill>
            <a:srgbClr val="EEEFF5"/>
          </a:solidFill>
          <a:ln/>
          <a:effectLst>
            <a:outerShdw blurRad="52070" dist="25400" dir="13500000" algn="bl" rotWithShape="0">
              <a:srgbClr val="FFFFFF">
                <a:alpha val="70000"/>
              </a:srgbClr>
            </a:outerShdw>
          </a:effectLst>
        </p:spPr>
        <p:txBody>
          <a:bodyPr/>
          <a:lstStyle/>
          <a:p>
            <a:endParaRPr lang="en-US"/>
          </a:p>
        </p:txBody>
      </p:sp>
      <p:sp>
        <p:nvSpPr>
          <p:cNvPr id="13" name="Text 10"/>
          <p:cNvSpPr/>
          <p:nvPr/>
        </p:nvSpPr>
        <p:spPr>
          <a:xfrm>
            <a:off x="9795391" y="3983414"/>
            <a:ext cx="180142" cy="333613"/>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Barlow Bold" pitchFamily="34" charset="0"/>
                <a:ea typeface="Barlow Bold" pitchFamily="34" charset="-122"/>
                <a:cs typeface="Barlow Bold" pitchFamily="34" charset="-120"/>
              </a:rPr>
              <a:t>3</a:t>
            </a:r>
            <a:endParaRPr lang="en-US" sz="2600" dirty="0"/>
          </a:p>
        </p:txBody>
      </p:sp>
      <p:sp>
        <p:nvSpPr>
          <p:cNvPr id="14" name="Text 11"/>
          <p:cNvSpPr/>
          <p:nvPr/>
        </p:nvSpPr>
        <p:spPr>
          <a:xfrm>
            <a:off x="10334387" y="3912572"/>
            <a:ext cx="2779633" cy="347424"/>
          </a:xfrm>
          <a:prstGeom prst="rect">
            <a:avLst/>
          </a:prstGeom>
          <a:noFill/>
          <a:ln/>
        </p:spPr>
        <p:txBody>
          <a:bodyPr wrap="none" lIns="0" tIns="0" rIns="0" bIns="0" rtlCol="0" anchor="t"/>
          <a:lstStyle/>
          <a:p>
            <a:pPr>
              <a:lnSpc>
                <a:spcPts val="2700"/>
              </a:lnSpc>
            </a:pPr>
            <a:r>
              <a:rPr lang="en-US" sz="2400" b="1" dirty="0">
                <a:solidFill>
                  <a:srgbClr val="272525"/>
                </a:solidFill>
                <a:latin typeface="Barlow Bold" pitchFamily="34" charset="0"/>
                <a:ea typeface="Barlow Bold" pitchFamily="34" charset="-122"/>
              </a:rPr>
              <a:t>Ratios and Rates</a:t>
            </a:r>
          </a:p>
        </p:txBody>
      </p:sp>
      <p:sp>
        <p:nvSpPr>
          <p:cNvPr id="15" name="Text 12"/>
          <p:cNvSpPr/>
          <p:nvPr/>
        </p:nvSpPr>
        <p:spPr>
          <a:xfrm>
            <a:off x="10334387" y="4471035"/>
            <a:ext cx="3556516" cy="2703195"/>
          </a:xfrm>
          <a:prstGeom prst="rect">
            <a:avLst/>
          </a:prstGeom>
          <a:noFill/>
          <a:ln/>
        </p:spPr>
        <p:txBody>
          <a:bodyPr wrap="square" lIns="0" tIns="0" rIns="0" bIns="0" rtlCol="0" anchor="t"/>
          <a:lstStyle/>
          <a:p>
            <a:pPr>
              <a:lnSpc>
                <a:spcPts val="2650"/>
              </a:lnSpc>
            </a:pPr>
            <a:r>
              <a:rPr lang="en-US" dirty="0">
                <a:solidFill>
                  <a:srgbClr val="272525"/>
                </a:solidFill>
                <a:latin typeface="Montserrat" pitchFamily="34" charset="0"/>
              </a:rPr>
              <a:t>These are derived numerical features that represent relationships between other variables. Examples include body mass index (BMI) or conversion rates. These features can often capture complex relationships in a simple form.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7837" y="619006"/>
            <a:ext cx="8014335" cy="740331"/>
          </a:xfrm>
          <a:prstGeom prst="rect">
            <a:avLst/>
          </a:prstGeom>
          <a:noFill/>
          <a:ln/>
        </p:spPr>
        <p:txBody>
          <a:bodyPr wrap="none" lIns="0" tIns="0" rIns="0" bIns="0" rtlCol="0" anchor="t"/>
          <a:lstStyle/>
          <a:p>
            <a:pPr marL="0" indent="0">
              <a:lnSpc>
                <a:spcPts val="5800"/>
              </a:lnSpc>
              <a:buNone/>
            </a:pPr>
            <a:r>
              <a:rPr lang="en-US" sz="4000" b="1" dirty="0">
                <a:solidFill>
                  <a:srgbClr val="7068F4"/>
                </a:solidFill>
                <a:latin typeface="Barlow Bold" pitchFamily="34" charset="0"/>
                <a:ea typeface="Barlow Bold" pitchFamily="34" charset="-122"/>
                <a:cs typeface="Barlow Bold" pitchFamily="34" charset="-120"/>
              </a:rPr>
              <a:t>Types of Features: Categorical</a:t>
            </a:r>
            <a:endParaRPr lang="en-US" sz="4000" dirty="0"/>
          </a:p>
        </p:txBody>
      </p:sp>
      <p:pic>
        <p:nvPicPr>
          <p:cNvPr id="3" name="Image 0" descr="preencoded.png"/>
          <p:cNvPicPr>
            <a:picLocks noChangeAspect="1"/>
          </p:cNvPicPr>
          <p:nvPr/>
        </p:nvPicPr>
        <p:blipFill>
          <a:blip r:embed="rId3"/>
          <a:stretch>
            <a:fillRect/>
          </a:stretch>
        </p:blipFill>
        <p:spPr>
          <a:xfrm>
            <a:off x="787837" y="1509474"/>
            <a:ext cx="3599974" cy="2224925"/>
          </a:xfrm>
          <a:prstGeom prst="rect">
            <a:avLst/>
          </a:prstGeom>
        </p:spPr>
      </p:pic>
      <p:sp>
        <p:nvSpPr>
          <p:cNvPr id="4" name="Text 1"/>
          <p:cNvSpPr/>
          <p:nvPr/>
        </p:nvSpPr>
        <p:spPr>
          <a:xfrm>
            <a:off x="787837" y="3999432"/>
            <a:ext cx="2961918" cy="370284"/>
          </a:xfrm>
          <a:prstGeom prst="rect">
            <a:avLst/>
          </a:prstGeom>
          <a:noFill/>
          <a:ln/>
        </p:spPr>
        <p:txBody>
          <a:bodyPr wrap="none" lIns="0" tIns="0" rIns="0" bIns="0" rtlCol="0" anchor="t"/>
          <a:lstStyle/>
          <a:p>
            <a:pPr marL="0" indent="0" algn="l">
              <a:lnSpc>
                <a:spcPts val="2900"/>
              </a:lnSpc>
              <a:buNone/>
            </a:pPr>
            <a:r>
              <a:rPr lang="en-US" sz="2400" b="1" dirty="0">
                <a:solidFill>
                  <a:srgbClr val="272525"/>
                </a:solidFill>
                <a:latin typeface="Barlow Bold" pitchFamily="34" charset="0"/>
                <a:ea typeface="Barlow Bold" pitchFamily="34" charset="-122"/>
                <a:cs typeface="Barlow Bold" pitchFamily="34" charset="-120"/>
              </a:rPr>
              <a:t>Nominal Variables</a:t>
            </a:r>
            <a:endParaRPr lang="en-US" sz="2400" dirty="0"/>
          </a:p>
        </p:txBody>
      </p:sp>
      <p:sp>
        <p:nvSpPr>
          <p:cNvPr id="5" name="Text 2"/>
          <p:cNvSpPr/>
          <p:nvPr/>
        </p:nvSpPr>
        <p:spPr>
          <a:xfrm>
            <a:off x="787837" y="4504734"/>
            <a:ext cx="4126468" cy="2521148"/>
          </a:xfrm>
          <a:prstGeom prst="rect">
            <a:avLst/>
          </a:prstGeom>
          <a:noFill/>
          <a:ln/>
        </p:spPr>
        <p:txBody>
          <a:bodyPr wrap="square" lIns="0" tIns="0" rIns="0" bIns="0" rtlCol="0" anchor="t"/>
          <a:lstStyle/>
          <a:p>
            <a:pPr marL="0" indent="0" algn="l">
              <a:lnSpc>
                <a:spcPts val="2800"/>
              </a:lnSpc>
              <a:buNone/>
            </a:pPr>
            <a:r>
              <a:rPr lang="en-US" dirty="0">
                <a:solidFill>
                  <a:srgbClr val="272525"/>
                </a:solidFill>
                <a:latin typeface="Montserrat" pitchFamily="34" charset="0"/>
                <a:ea typeface="Montserrat" pitchFamily="34" charset="-122"/>
                <a:cs typeface="Montserrat" pitchFamily="34" charset="-120"/>
              </a:rPr>
              <a:t>These are categorical variables without any inherent order. Examples include color, gender, or country. Encoding techniques like one-hot encoding are often used to represent these variables numerically.</a:t>
            </a:r>
            <a:endParaRPr lang="en-US" dirty="0"/>
          </a:p>
        </p:txBody>
      </p:sp>
      <p:pic>
        <p:nvPicPr>
          <p:cNvPr id="6" name="Image 1" descr="preencoded.png"/>
          <p:cNvPicPr>
            <a:picLocks noChangeAspect="1"/>
          </p:cNvPicPr>
          <p:nvPr/>
        </p:nvPicPr>
        <p:blipFill>
          <a:blip r:embed="rId4"/>
          <a:stretch>
            <a:fillRect/>
          </a:stretch>
        </p:blipFill>
        <p:spPr>
          <a:xfrm>
            <a:off x="5251848" y="1509474"/>
            <a:ext cx="3600078" cy="2224925"/>
          </a:xfrm>
          <a:prstGeom prst="rect">
            <a:avLst/>
          </a:prstGeom>
        </p:spPr>
      </p:pic>
      <p:sp>
        <p:nvSpPr>
          <p:cNvPr id="7" name="Text 3"/>
          <p:cNvSpPr/>
          <p:nvPr/>
        </p:nvSpPr>
        <p:spPr>
          <a:xfrm>
            <a:off x="5251847" y="3999432"/>
            <a:ext cx="2961918" cy="370284"/>
          </a:xfrm>
          <a:prstGeom prst="rect">
            <a:avLst/>
          </a:prstGeom>
          <a:noFill/>
          <a:ln/>
        </p:spPr>
        <p:txBody>
          <a:bodyPr wrap="none" lIns="0" tIns="0" rIns="0" bIns="0" rtlCol="0" anchor="t"/>
          <a:lstStyle/>
          <a:p>
            <a:pPr>
              <a:lnSpc>
                <a:spcPts val="2900"/>
              </a:lnSpc>
            </a:pPr>
            <a:r>
              <a:rPr lang="en-US" sz="2400" b="1" dirty="0">
                <a:solidFill>
                  <a:srgbClr val="272525"/>
                </a:solidFill>
                <a:latin typeface="Barlow Bold" pitchFamily="34" charset="0"/>
                <a:ea typeface="Barlow Bold" pitchFamily="34" charset="-122"/>
              </a:rPr>
              <a:t>Ordinal Variables</a:t>
            </a:r>
          </a:p>
        </p:txBody>
      </p:sp>
      <p:sp>
        <p:nvSpPr>
          <p:cNvPr id="8" name="Text 4"/>
          <p:cNvSpPr/>
          <p:nvPr/>
        </p:nvSpPr>
        <p:spPr>
          <a:xfrm>
            <a:off x="5251847" y="4504734"/>
            <a:ext cx="4126587" cy="2160984"/>
          </a:xfrm>
          <a:prstGeom prst="rect">
            <a:avLst/>
          </a:prstGeom>
          <a:noFill/>
          <a:ln/>
        </p:spPr>
        <p:txBody>
          <a:bodyPr wrap="square" lIns="0" tIns="0" rIns="0" bIns="0" rtlCol="0" anchor="t"/>
          <a:lstStyle/>
          <a:p>
            <a:pPr>
              <a:lnSpc>
                <a:spcPts val="2800"/>
              </a:lnSpc>
            </a:pPr>
            <a:r>
              <a:rPr lang="en-US" dirty="0">
                <a:solidFill>
                  <a:srgbClr val="272525"/>
                </a:solidFill>
                <a:latin typeface="Montserrat" pitchFamily="34" charset="0"/>
              </a:rPr>
              <a:t>These categorical variables have a natural order or ranking. Examples include education level or customer satisfaction ratings. Techniques like ordinal encoding can be used to preserve the order information.</a:t>
            </a:r>
          </a:p>
        </p:txBody>
      </p:sp>
      <p:pic>
        <p:nvPicPr>
          <p:cNvPr id="9" name="Image 2" descr="preencoded.png"/>
          <p:cNvPicPr>
            <a:picLocks noChangeAspect="1"/>
          </p:cNvPicPr>
          <p:nvPr/>
        </p:nvPicPr>
        <p:blipFill>
          <a:blip r:embed="rId5"/>
          <a:stretch>
            <a:fillRect/>
          </a:stretch>
        </p:blipFill>
        <p:spPr>
          <a:xfrm>
            <a:off x="9715976" y="1509474"/>
            <a:ext cx="3599974" cy="2224925"/>
          </a:xfrm>
          <a:prstGeom prst="rect">
            <a:avLst/>
          </a:prstGeom>
        </p:spPr>
      </p:pic>
      <p:sp>
        <p:nvSpPr>
          <p:cNvPr id="10" name="Text 5"/>
          <p:cNvSpPr/>
          <p:nvPr/>
        </p:nvSpPr>
        <p:spPr>
          <a:xfrm>
            <a:off x="9715976" y="3999432"/>
            <a:ext cx="2961918" cy="370284"/>
          </a:xfrm>
          <a:prstGeom prst="rect">
            <a:avLst/>
          </a:prstGeom>
          <a:noFill/>
          <a:ln/>
        </p:spPr>
        <p:txBody>
          <a:bodyPr wrap="none" lIns="0" tIns="0" rIns="0" bIns="0" rtlCol="0" anchor="t"/>
          <a:lstStyle/>
          <a:p>
            <a:pPr>
              <a:lnSpc>
                <a:spcPts val="2900"/>
              </a:lnSpc>
            </a:pPr>
            <a:r>
              <a:rPr lang="en-US" sz="2400" b="1" dirty="0">
                <a:solidFill>
                  <a:srgbClr val="272525"/>
                </a:solidFill>
                <a:latin typeface="Barlow Bold" pitchFamily="34" charset="0"/>
                <a:ea typeface="Barlow Bold" pitchFamily="34" charset="-122"/>
              </a:rPr>
              <a:t>Binary Variables</a:t>
            </a:r>
          </a:p>
        </p:txBody>
      </p:sp>
      <p:sp>
        <p:nvSpPr>
          <p:cNvPr id="11" name="Text 6"/>
          <p:cNvSpPr/>
          <p:nvPr/>
        </p:nvSpPr>
        <p:spPr>
          <a:xfrm>
            <a:off x="9715976" y="4504734"/>
            <a:ext cx="4126468" cy="2521148"/>
          </a:xfrm>
          <a:prstGeom prst="rect">
            <a:avLst/>
          </a:prstGeom>
          <a:noFill/>
          <a:ln/>
        </p:spPr>
        <p:txBody>
          <a:bodyPr wrap="square" lIns="0" tIns="0" rIns="0" bIns="0" rtlCol="0" anchor="t"/>
          <a:lstStyle/>
          <a:p>
            <a:pPr>
              <a:lnSpc>
                <a:spcPts val="2800"/>
              </a:lnSpc>
            </a:pPr>
            <a:r>
              <a:rPr lang="en-US" dirty="0">
                <a:solidFill>
                  <a:srgbClr val="272525"/>
                </a:solidFill>
                <a:latin typeface="Montserrat" pitchFamily="34" charset="0"/>
              </a:rPr>
              <a:t>These are special categorical variables with only two possible values, often representing presence or absence of a characteristic. Examples include yes/no questions or pass/fail results. These can be easily encoded as 0 and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594181" y="1242907"/>
            <a:ext cx="45719" cy="5893356"/>
          </a:xfrm>
          <a:prstGeom prst="roundRect">
            <a:avLst>
              <a:gd name="adj" fmla="val 729000"/>
            </a:avLst>
          </a:prstGeom>
          <a:solidFill>
            <a:srgbClr val="C1C3D0"/>
          </a:solidFill>
          <a:ln/>
        </p:spPr>
        <p:txBody>
          <a:bodyPr/>
          <a:lstStyle/>
          <a:p>
            <a:endParaRPr lang="en-US"/>
          </a:p>
        </p:txBody>
      </p:sp>
      <p:sp>
        <p:nvSpPr>
          <p:cNvPr id="29" name="Shape 3">
            <a:extLst>
              <a:ext uri="{FF2B5EF4-FFF2-40B4-BE49-F238E27FC236}">
                <a16:creationId xmlns:a16="http://schemas.microsoft.com/office/drawing/2014/main" id="{D967136D-9C6C-4BAD-2720-6D78C5B84ED5}"/>
              </a:ext>
            </a:extLst>
          </p:cNvPr>
          <p:cNvSpPr/>
          <p:nvPr/>
        </p:nvSpPr>
        <p:spPr>
          <a:xfrm>
            <a:off x="423862" y="5451504"/>
            <a:ext cx="431959" cy="471606"/>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28" name="Shape 3">
            <a:extLst>
              <a:ext uri="{FF2B5EF4-FFF2-40B4-BE49-F238E27FC236}">
                <a16:creationId xmlns:a16="http://schemas.microsoft.com/office/drawing/2014/main" id="{756A4770-7DF1-8C0E-D1EC-DAA7592893E2}"/>
              </a:ext>
            </a:extLst>
          </p:cNvPr>
          <p:cNvSpPr/>
          <p:nvPr/>
        </p:nvSpPr>
        <p:spPr>
          <a:xfrm>
            <a:off x="453743" y="3494736"/>
            <a:ext cx="431959" cy="471606"/>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27" name="Shape 3">
            <a:extLst>
              <a:ext uri="{FF2B5EF4-FFF2-40B4-BE49-F238E27FC236}">
                <a16:creationId xmlns:a16="http://schemas.microsoft.com/office/drawing/2014/main" id="{F5DA220D-719F-0B9F-2D27-2F985D5BA76E}"/>
              </a:ext>
            </a:extLst>
          </p:cNvPr>
          <p:cNvSpPr/>
          <p:nvPr/>
        </p:nvSpPr>
        <p:spPr>
          <a:xfrm>
            <a:off x="416359" y="2412223"/>
            <a:ext cx="431959" cy="471606"/>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25" name="Shape 13">
            <a:extLst>
              <a:ext uri="{FF2B5EF4-FFF2-40B4-BE49-F238E27FC236}">
                <a16:creationId xmlns:a16="http://schemas.microsoft.com/office/drawing/2014/main" id="{2981980E-DAFE-8AB3-5826-BDFC48C88811}"/>
              </a:ext>
            </a:extLst>
          </p:cNvPr>
          <p:cNvSpPr/>
          <p:nvPr/>
        </p:nvSpPr>
        <p:spPr>
          <a:xfrm>
            <a:off x="501015" y="2500326"/>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15" name="Shape 13"/>
          <p:cNvSpPr/>
          <p:nvPr/>
        </p:nvSpPr>
        <p:spPr>
          <a:xfrm>
            <a:off x="478274" y="1463522"/>
            <a:ext cx="277654" cy="277654"/>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2" name="Text 0"/>
          <p:cNvSpPr/>
          <p:nvPr/>
        </p:nvSpPr>
        <p:spPr>
          <a:xfrm>
            <a:off x="431959" y="725223"/>
            <a:ext cx="4053959" cy="406003"/>
          </a:xfrm>
          <a:prstGeom prst="rect">
            <a:avLst/>
          </a:prstGeom>
          <a:noFill/>
          <a:ln/>
        </p:spPr>
        <p:txBody>
          <a:bodyPr wrap="none" lIns="0" tIns="0" rIns="0" bIns="0" rtlCol="0" anchor="t"/>
          <a:lstStyle/>
          <a:p>
            <a:pPr marL="0" indent="0">
              <a:lnSpc>
                <a:spcPts val="3150"/>
              </a:lnSpc>
              <a:buNone/>
            </a:pPr>
            <a:r>
              <a:rPr lang="en-US" sz="4000" b="1" dirty="0">
                <a:solidFill>
                  <a:srgbClr val="7068F4"/>
                </a:solidFill>
                <a:latin typeface="Barlow Bold" pitchFamily="34" charset="0"/>
                <a:ea typeface="Barlow Bold" pitchFamily="34" charset="-122"/>
                <a:cs typeface="Barlow Bold" pitchFamily="34" charset="-120"/>
              </a:rPr>
              <a:t>Types of Features: Datetime</a:t>
            </a:r>
            <a:endParaRPr lang="en-US" sz="4000" dirty="0"/>
          </a:p>
        </p:txBody>
      </p:sp>
      <p:sp>
        <p:nvSpPr>
          <p:cNvPr id="4" name="Shape 2"/>
          <p:cNvSpPr/>
          <p:nvPr/>
        </p:nvSpPr>
        <p:spPr>
          <a:xfrm>
            <a:off x="740688" y="1648077"/>
            <a:ext cx="431959" cy="15240"/>
          </a:xfrm>
          <a:prstGeom prst="roundRect">
            <a:avLst>
              <a:gd name="adj" fmla="val 729000"/>
            </a:avLst>
          </a:prstGeom>
          <a:solidFill>
            <a:srgbClr val="C1C3D0"/>
          </a:solidFill>
          <a:ln/>
        </p:spPr>
        <p:txBody>
          <a:bodyPr/>
          <a:lstStyle/>
          <a:p>
            <a:endParaRPr lang="en-US"/>
          </a:p>
        </p:txBody>
      </p:sp>
      <p:sp>
        <p:nvSpPr>
          <p:cNvPr id="5" name="Shape 3"/>
          <p:cNvSpPr/>
          <p:nvPr/>
        </p:nvSpPr>
        <p:spPr>
          <a:xfrm>
            <a:off x="435409" y="1373990"/>
            <a:ext cx="431959" cy="471606"/>
          </a:xfrm>
          <a:prstGeom prst="roundRect">
            <a:avLst>
              <a:gd name="adj" fmla="val 40014"/>
            </a:avLst>
          </a:prstGeom>
          <a:solidFill>
            <a:srgbClr val="EEEFF5"/>
          </a:solidFill>
          <a:ln/>
          <a:effectLst>
            <a:outerShdw blurRad="30480" dist="15240" dir="13500000" algn="bl" rotWithShape="0">
              <a:srgbClr val="FFFFFF">
                <a:alpha val="70000"/>
              </a:srgbClr>
            </a:outerShdw>
          </a:effectLst>
        </p:spPr>
        <p:txBody>
          <a:bodyPr/>
          <a:lstStyle/>
          <a:p>
            <a:endParaRPr lang="en-US"/>
          </a:p>
        </p:txBody>
      </p:sp>
      <p:sp>
        <p:nvSpPr>
          <p:cNvPr id="6" name="Text 4"/>
          <p:cNvSpPr/>
          <p:nvPr/>
        </p:nvSpPr>
        <p:spPr>
          <a:xfrm>
            <a:off x="582573" y="1558184"/>
            <a:ext cx="69056" cy="194905"/>
          </a:xfrm>
          <a:prstGeom prst="rect">
            <a:avLst/>
          </a:prstGeom>
          <a:noFill/>
          <a:ln/>
        </p:spPr>
        <p:txBody>
          <a:bodyPr wrap="none" lIns="0" tIns="0" rIns="0" bIns="0" rtlCol="0" anchor="t"/>
          <a:lstStyle/>
          <a:p>
            <a:pPr marL="0" indent="0" algn="ctr">
              <a:lnSpc>
                <a:spcPts val="15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7" name="Text 5"/>
          <p:cNvSpPr/>
          <p:nvPr/>
        </p:nvSpPr>
        <p:spPr>
          <a:xfrm>
            <a:off x="1295995" y="1501392"/>
            <a:ext cx="1624251" cy="203002"/>
          </a:xfrm>
          <a:prstGeom prst="rect">
            <a:avLst/>
          </a:prstGeom>
          <a:noFill/>
          <a:ln/>
        </p:spPr>
        <p:txBody>
          <a:bodyPr wrap="none" lIns="0" tIns="0" rIns="0" bIns="0" rtlCol="0" anchor="t"/>
          <a:lstStyle/>
          <a:p>
            <a:pPr marL="0" indent="0" algn="l">
              <a:lnSpc>
                <a:spcPts val="1550"/>
              </a:lnSpc>
              <a:buNone/>
            </a:pPr>
            <a:r>
              <a:rPr lang="en-US" sz="2400" b="1" dirty="0">
                <a:solidFill>
                  <a:srgbClr val="272525"/>
                </a:solidFill>
                <a:latin typeface="Barlow Bold" pitchFamily="34" charset="0"/>
                <a:ea typeface="Barlow Bold" pitchFamily="34" charset="-122"/>
                <a:cs typeface="Barlow Bold" pitchFamily="34" charset="-120"/>
              </a:rPr>
              <a:t>Timestamp Features</a:t>
            </a:r>
            <a:endParaRPr lang="en-US" sz="2400" dirty="0"/>
          </a:p>
        </p:txBody>
      </p:sp>
      <p:sp>
        <p:nvSpPr>
          <p:cNvPr id="8" name="Text 6"/>
          <p:cNvSpPr/>
          <p:nvPr/>
        </p:nvSpPr>
        <p:spPr>
          <a:xfrm>
            <a:off x="1295995" y="1778450"/>
            <a:ext cx="12902446" cy="197525"/>
          </a:xfrm>
          <a:prstGeom prst="rect">
            <a:avLst/>
          </a:prstGeom>
          <a:noFill/>
          <a:ln/>
        </p:spPr>
        <p:txBody>
          <a:bodyPr wrap="none" lIns="0" tIns="0" rIns="0" bIns="0" rtlCol="0" anchor="t"/>
          <a:lstStyle/>
          <a:p>
            <a:pPr marL="0" indent="0" algn="l">
              <a:lnSpc>
                <a:spcPts val="1550"/>
              </a:lnSpc>
              <a:buNone/>
            </a:pPr>
            <a:r>
              <a:rPr lang="en-US" dirty="0">
                <a:solidFill>
                  <a:srgbClr val="272525"/>
                </a:solidFill>
                <a:latin typeface="Montserrat" pitchFamily="34" charset="0"/>
                <a:ea typeface="Montserrat" pitchFamily="34" charset="-122"/>
                <a:cs typeface="Montserrat" pitchFamily="34" charset="-120"/>
              </a:rPr>
              <a:t>These represent specific points in time, including date and time information. They can be decomposed into </a:t>
            </a:r>
          </a:p>
          <a:p>
            <a:pPr marL="0" indent="0" algn="l">
              <a:buNone/>
            </a:pPr>
            <a:r>
              <a:rPr lang="en-US" dirty="0">
                <a:solidFill>
                  <a:srgbClr val="272525"/>
                </a:solidFill>
                <a:latin typeface="Montserrat" pitchFamily="34" charset="0"/>
                <a:ea typeface="Montserrat" pitchFamily="34" charset="-122"/>
                <a:cs typeface="Montserrat" pitchFamily="34" charset="-120"/>
              </a:rPr>
              <a:t>various components such as year, month, day, hour, minute, and second for more granular analysis.</a:t>
            </a:r>
            <a:endParaRPr lang="en-US" dirty="0"/>
          </a:p>
        </p:txBody>
      </p:sp>
      <p:sp>
        <p:nvSpPr>
          <p:cNvPr id="9" name="Shape 7"/>
          <p:cNvSpPr/>
          <p:nvPr/>
        </p:nvSpPr>
        <p:spPr>
          <a:xfrm>
            <a:off x="769264" y="2721314"/>
            <a:ext cx="431959" cy="15240"/>
          </a:xfrm>
          <a:prstGeom prst="roundRect">
            <a:avLst>
              <a:gd name="adj" fmla="val 729000"/>
            </a:avLst>
          </a:prstGeom>
          <a:solidFill>
            <a:srgbClr val="C1C3D0"/>
          </a:solidFill>
          <a:ln/>
        </p:spPr>
        <p:txBody>
          <a:bodyPr/>
          <a:lstStyle/>
          <a:p>
            <a:endParaRPr lang="en-US"/>
          </a:p>
        </p:txBody>
      </p:sp>
      <p:sp>
        <p:nvSpPr>
          <p:cNvPr id="10" name="Shape 8"/>
          <p:cNvSpPr/>
          <p:nvPr/>
        </p:nvSpPr>
        <p:spPr>
          <a:xfrm>
            <a:off x="478274" y="2361499"/>
            <a:ext cx="277654" cy="277654"/>
          </a:xfrm>
          <a:prstGeom prst="roundRect">
            <a:avLst>
              <a:gd name="adj" fmla="val 40014"/>
            </a:avLst>
          </a:prstGeom>
          <a:noFill/>
          <a:ln/>
        </p:spPr>
        <p:txBody>
          <a:bodyPr wrap="none" lIns="0" tIns="0" rIns="0" bIns="0" rtlCol="0" anchor="t"/>
          <a:lstStyle/>
          <a:p>
            <a:pPr>
              <a:lnSpc>
                <a:spcPts val="1550"/>
              </a:lnSpc>
            </a:pPr>
            <a:endParaRPr lang="en-US" sz="2400" b="1">
              <a:solidFill>
                <a:srgbClr val="272525"/>
              </a:solidFill>
              <a:latin typeface="Barlow Bold" pitchFamily="34" charset="0"/>
              <a:ea typeface="Barlow Bold" pitchFamily="34" charset="-122"/>
            </a:endParaRPr>
          </a:p>
        </p:txBody>
      </p:sp>
      <p:sp>
        <p:nvSpPr>
          <p:cNvPr id="11" name="Text 9"/>
          <p:cNvSpPr/>
          <p:nvPr/>
        </p:nvSpPr>
        <p:spPr>
          <a:xfrm>
            <a:off x="562451" y="2574262"/>
            <a:ext cx="109180" cy="194905"/>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2</a:t>
            </a:r>
          </a:p>
        </p:txBody>
      </p:sp>
      <p:sp>
        <p:nvSpPr>
          <p:cNvPr id="12" name="Text 10"/>
          <p:cNvSpPr/>
          <p:nvPr/>
        </p:nvSpPr>
        <p:spPr>
          <a:xfrm>
            <a:off x="1295995" y="2517469"/>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Date Features</a:t>
            </a:r>
          </a:p>
        </p:txBody>
      </p:sp>
      <p:sp>
        <p:nvSpPr>
          <p:cNvPr id="13" name="Text 11"/>
          <p:cNvSpPr/>
          <p:nvPr/>
        </p:nvSpPr>
        <p:spPr>
          <a:xfrm>
            <a:off x="1295995" y="2794527"/>
            <a:ext cx="12902446" cy="197525"/>
          </a:xfrm>
          <a:prstGeom prst="rect">
            <a:avLst/>
          </a:prstGeom>
          <a:noFill/>
          <a:ln/>
        </p:spPr>
        <p:txBody>
          <a:bodyPr wrap="none" lIns="0" tIns="0" rIns="0" bIns="0" rtlCol="0" anchor="t"/>
          <a:lstStyle/>
          <a:p>
            <a:r>
              <a:rPr lang="en-US" dirty="0">
                <a:solidFill>
                  <a:srgbClr val="272525"/>
                </a:solidFill>
                <a:latin typeface="Montserrat" pitchFamily="34" charset="0"/>
              </a:rPr>
              <a:t>These focus on calendar dates without time information. They can be used to extract features like day of </a:t>
            </a:r>
          </a:p>
          <a:p>
            <a:pPr>
              <a:lnSpc>
                <a:spcPts val="1550"/>
              </a:lnSpc>
            </a:pPr>
            <a:r>
              <a:rPr lang="en-US" dirty="0">
                <a:solidFill>
                  <a:srgbClr val="272525"/>
                </a:solidFill>
                <a:latin typeface="Montserrat" pitchFamily="34" charset="0"/>
              </a:rPr>
              <a:t>the week, month, quarter, or year, which can reveal cyclical patterns in the data.</a:t>
            </a:r>
          </a:p>
        </p:txBody>
      </p:sp>
      <p:sp>
        <p:nvSpPr>
          <p:cNvPr id="14" name="Shape 12"/>
          <p:cNvSpPr/>
          <p:nvPr/>
        </p:nvSpPr>
        <p:spPr>
          <a:xfrm>
            <a:off x="740688" y="3794543"/>
            <a:ext cx="431959" cy="15240"/>
          </a:xfrm>
          <a:prstGeom prst="roundRect">
            <a:avLst>
              <a:gd name="adj" fmla="val 729000"/>
            </a:avLst>
          </a:prstGeom>
          <a:solidFill>
            <a:srgbClr val="C1C3D0"/>
          </a:solidFill>
          <a:ln/>
        </p:spPr>
        <p:txBody>
          <a:bodyPr/>
          <a:lstStyle/>
          <a:p>
            <a:endParaRPr lang="en-US"/>
          </a:p>
        </p:txBody>
      </p:sp>
      <p:sp>
        <p:nvSpPr>
          <p:cNvPr id="16" name="Text 14"/>
          <p:cNvSpPr/>
          <p:nvPr/>
        </p:nvSpPr>
        <p:spPr>
          <a:xfrm>
            <a:off x="564475" y="3661779"/>
            <a:ext cx="105251" cy="194905"/>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3</a:t>
            </a:r>
          </a:p>
        </p:txBody>
      </p:sp>
      <p:sp>
        <p:nvSpPr>
          <p:cNvPr id="17" name="Text 15"/>
          <p:cNvSpPr/>
          <p:nvPr/>
        </p:nvSpPr>
        <p:spPr>
          <a:xfrm>
            <a:off x="1295995" y="3604986"/>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Time Features</a:t>
            </a:r>
          </a:p>
        </p:txBody>
      </p:sp>
      <p:sp>
        <p:nvSpPr>
          <p:cNvPr id="18" name="Text 16"/>
          <p:cNvSpPr/>
          <p:nvPr/>
        </p:nvSpPr>
        <p:spPr>
          <a:xfrm>
            <a:off x="1295994" y="3882045"/>
            <a:ext cx="5392935" cy="493515"/>
          </a:xfrm>
          <a:prstGeom prst="rect">
            <a:avLst/>
          </a:prstGeom>
          <a:noFill/>
          <a:ln/>
        </p:spPr>
        <p:txBody>
          <a:bodyPr wrap="none" lIns="0" tIns="0" rIns="0" bIns="0" rtlCol="0" anchor="t"/>
          <a:lstStyle/>
          <a:p>
            <a:r>
              <a:rPr lang="en-US" dirty="0">
                <a:solidFill>
                  <a:srgbClr val="272525"/>
                </a:solidFill>
                <a:latin typeface="Montserrat" pitchFamily="34" charset="0"/>
              </a:rPr>
              <a:t>These represent time of day without date </a:t>
            </a:r>
          </a:p>
          <a:p>
            <a:r>
              <a:rPr lang="en-US" dirty="0">
                <a:solidFill>
                  <a:srgbClr val="272525"/>
                </a:solidFill>
                <a:latin typeface="Montserrat" pitchFamily="34" charset="0"/>
              </a:rPr>
              <a:t>information. They can be useful for analyzing </a:t>
            </a:r>
          </a:p>
          <a:p>
            <a:r>
              <a:rPr lang="en-US" dirty="0">
                <a:solidFill>
                  <a:srgbClr val="272525"/>
                </a:solidFill>
                <a:latin typeface="Montserrat" pitchFamily="34" charset="0"/>
              </a:rPr>
              <a:t>patterns related to daily cycles or business </a:t>
            </a:r>
          </a:p>
          <a:p>
            <a:r>
              <a:rPr lang="en-US" dirty="0">
                <a:solidFill>
                  <a:srgbClr val="272525"/>
                </a:solidFill>
                <a:latin typeface="Montserrat" pitchFamily="34" charset="0"/>
              </a:rPr>
              <a:t>hours. Features like hour of day or time since </a:t>
            </a:r>
          </a:p>
          <a:p>
            <a:r>
              <a:rPr lang="en-US" dirty="0">
                <a:solidFill>
                  <a:srgbClr val="272525"/>
                </a:solidFill>
                <a:latin typeface="Montserrat" pitchFamily="34" charset="0"/>
              </a:rPr>
              <a:t>midnight can be extracted.</a:t>
            </a:r>
          </a:p>
        </p:txBody>
      </p:sp>
      <p:sp>
        <p:nvSpPr>
          <p:cNvPr id="19" name="Shape 17"/>
          <p:cNvSpPr/>
          <p:nvPr/>
        </p:nvSpPr>
        <p:spPr>
          <a:xfrm>
            <a:off x="740688" y="5753609"/>
            <a:ext cx="431959" cy="15240"/>
          </a:xfrm>
          <a:prstGeom prst="roundRect">
            <a:avLst>
              <a:gd name="adj" fmla="val 729000"/>
            </a:avLst>
          </a:prstGeom>
          <a:solidFill>
            <a:srgbClr val="C1C3D0"/>
          </a:solidFill>
          <a:ln/>
        </p:spPr>
        <p:txBody>
          <a:bodyPr/>
          <a:lstStyle/>
          <a:p>
            <a:endParaRPr lang="en-US"/>
          </a:p>
        </p:txBody>
      </p:sp>
      <p:sp>
        <p:nvSpPr>
          <p:cNvPr id="20" name="Shape 18"/>
          <p:cNvSpPr/>
          <p:nvPr/>
        </p:nvSpPr>
        <p:spPr>
          <a:xfrm>
            <a:off x="478274" y="4050758"/>
            <a:ext cx="277654" cy="277654"/>
          </a:xfrm>
          <a:prstGeom prst="roundRect">
            <a:avLst>
              <a:gd name="adj" fmla="val 40014"/>
            </a:avLst>
          </a:prstGeom>
          <a:noFill/>
          <a:ln/>
        </p:spPr>
        <p:txBody>
          <a:bodyPr wrap="none" lIns="0" tIns="0" rIns="0" bIns="0" rtlCol="0" anchor="t"/>
          <a:lstStyle/>
          <a:p>
            <a:pPr>
              <a:lnSpc>
                <a:spcPts val="1550"/>
              </a:lnSpc>
            </a:pPr>
            <a:endParaRPr lang="en-US" sz="2400" b="1">
              <a:solidFill>
                <a:srgbClr val="272525"/>
              </a:solidFill>
              <a:latin typeface="Barlow Bold" pitchFamily="34" charset="0"/>
              <a:ea typeface="Barlow Bold" pitchFamily="34" charset="-122"/>
            </a:endParaRPr>
          </a:p>
        </p:txBody>
      </p:sp>
      <p:sp>
        <p:nvSpPr>
          <p:cNvPr id="21" name="Text 19"/>
          <p:cNvSpPr/>
          <p:nvPr/>
        </p:nvSpPr>
        <p:spPr>
          <a:xfrm>
            <a:off x="558165" y="5606557"/>
            <a:ext cx="117872" cy="194905"/>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4</a:t>
            </a:r>
          </a:p>
        </p:txBody>
      </p:sp>
      <p:sp>
        <p:nvSpPr>
          <p:cNvPr id="22" name="Text 20"/>
          <p:cNvSpPr/>
          <p:nvPr/>
        </p:nvSpPr>
        <p:spPr>
          <a:xfrm>
            <a:off x="1295995" y="5549764"/>
            <a:ext cx="1624251" cy="203002"/>
          </a:xfrm>
          <a:prstGeom prst="rect">
            <a:avLst/>
          </a:prstGeom>
          <a:noFill/>
          <a:ln/>
        </p:spPr>
        <p:txBody>
          <a:bodyPr wrap="none" lIns="0" tIns="0" rIns="0" bIns="0" rtlCol="0" anchor="t"/>
          <a:lstStyle/>
          <a:p>
            <a:pPr>
              <a:lnSpc>
                <a:spcPts val="1550"/>
              </a:lnSpc>
            </a:pPr>
            <a:r>
              <a:rPr lang="en-US" sz="2400" b="1" dirty="0">
                <a:solidFill>
                  <a:srgbClr val="272525"/>
                </a:solidFill>
                <a:latin typeface="Barlow Bold" pitchFamily="34" charset="0"/>
                <a:ea typeface="Barlow Bold" pitchFamily="34" charset="-122"/>
              </a:rPr>
              <a:t>Duration Features</a:t>
            </a:r>
          </a:p>
        </p:txBody>
      </p:sp>
      <p:sp>
        <p:nvSpPr>
          <p:cNvPr id="23" name="Text 21"/>
          <p:cNvSpPr/>
          <p:nvPr/>
        </p:nvSpPr>
        <p:spPr>
          <a:xfrm>
            <a:off x="1295995" y="5826822"/>
            <a:ext cx="12902446" cy="197525"/>
          </a:xfrm>
          <a:prstGeom prst="rect">
            <a:avLst/>
          </a:prstGeom>
          <a:noFill/>
          <a:ln/>
        </p:spPr>
        <p:txBody>
          <a:bodyPr wrap="none" lIns="0" tIns="0" rIns="0" bIns="0" rtlCol="0" anchor="t"/>
          <a:lstStyle/>
          <a:p>
            <a:r>
              <a:rPr lang="en-US" dirty="0">
                <a:solidFill>
                  <a:srgbClr val="272525"/>
                </a:solidFill>
                <a:latin typeface="Montserrat" pitchFamily="34" charset="0"/>
              </a:rPr>
              <a:t>These represent time intervals or periods. They </a:t>
            </a:r>
          </a:p>
          <a:p>
            <a:r>
              <a:rPr lang="en-US" dirty="0">
                <a:solidFill>
                  <a:srgbClr val="272525"/>
                </a:solidFill>
                <a:latin typeface="Montserrat" pitchFamily="34" charset="0"/>
              </a:rPr>
              <a:t>can be calculated as the difference between </a:t>
            </a:r>
          </a:p>
          <a:p>
            <a:r>
              <a:rPr lang="en-US" dirty="0">
                <a:solidFill>
                  <a:srgbClr val="272525"/>
                </a:solidFill>
                <a:latin typeface="Montserrat" pitchFamily="34" charset="0"/>
              </a:rPr>
              <a:t>two date-time features and are useful for </a:t>
            </a:r>
          </a:p>
          <a:p>
            <a:r>
              <a:rPr lang="en-US" dirty="0">
                <a:solidFill>
                  <a:srgbClr val="272525"/>
                </a:solidFill>
                <a:latin typeface="Montserrat" pitchFamily="34" charset="0"/>
              </a:rPr>
              <a:t>capturing time-based relationships or event </a:t>
            </a:r>
          </a:p>
          <a:p>
            <a:r>
              <a:rPr lang="en-US" dirty="0">
                <a:solidFill>
                  <a:srgbClr val="272525"/>
                </a:solidFill>
                <a:latin typeface="Montserrat" pitchFamily="34" charset="0"/>
              </a:rPr>
              <a:t>durations in the data.</a:t>
            </a:r>
          </a:p>
        </p:txBody>
      </p:sp>
      <p:pic>
        <p:nvPicPr>
          <p:cNvPr id="24" name="Image 0" descr="preencoded.png"/>
          <p:cNvPicPr>
            <a:picLocks noChangeAspect="1"/>
          </p:cNvPicPr>
          <p:nvPr/>
        </p:nvPicPr>
        <p:blipFill>
          <a:blip r:embed="rId3"/>
          <a:stretch>
            <a:fillRect/>
          </a:stretch>
        </p:blipFill>
        <p:spPr>
          <a:xfrm>
            <a:off x="7630712" y="3509976"/>
            <a:ext cx="6256478" cy="41471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8073" r="18229"/>
          <a:stretch/>
        </p:blipFill>
        <p:spPr>
          <a:xfrm>
            <a:off x="0" y="0"/>
            <a:ext cx="4043363" cy="8231981"/>
          </a:xfrm>
          <a:prstGeom prst="rect">
            <a:avLst/>
          </a:prstGeom>
        </p:spPr>
      </p:pic>
      <p:sp>
        <p:nvSpPr>
          <p:cNvPr id="3" name="Text 0"/>
          <p:cNvSpPr/>
          <p:nvPr/>
        </p:nvSpPr>
        <p:spPr>
          <a:xfrm>
            <a:off x="5323761" y="796889"/>
            <a:ext cx="5338643" cy="491728"/>
          </a:xfrm>
          <a:prstGeom prst="rect">
            <a:avLst/>
          </a:prstGeom>
          <a:noFill/>
          <a:ln/>
        </p:spPr>
        <p:txBody>
          <a:bodyPr wrap="none" lIns="0" tIns="0" rIns="0" bIns="0" rtlCol="0" anchor="t"/>
          <a:lstStyle/>
          <a:p>
            <a:pPr marL="0" indent="0">
              <a:lnSpc>
                <a:spcPts val="3850"/>
              </a:lnSpc>
              <a:buNone/>
            </a:pPr>
            <a:r>
              <a:rPr lang="en-US" sz="4000" b="1" dirty="0">
                <a:solidFill>
                  <a:srgbClr val="7068F4"/>
                </a:solidFill>
                <a:latin typeface="Barlow Bold" pitchFamily="34" charset="0"/>
                <a:ea typeface="Barlow Bold" pitchFamily="34" charset="-122"/>
                <a:cs typeface="Barlow Bold" pitchFamily="34" charset="-120"/>
              </a:rPr>
              <a:t>Feature Extraction Techniques</a:t>
            </a:r>
            <a:endParaRPr lang="en-US" sz="4000" dirty="0"/>
          </a:p>
        </p:txBody>
      </p:sp>
      <p:pic>
        <p:nvPicPr>
          <p:cNvPr id="4" name="Image 1" descr="preencoded.png"/>
          <p:cNvPicPr>
            <a:picLocks noChangeAspect="1"/>
          </p:cNvPicPr>
          <p:nvPr/>
        </p:nvPicPr>
        <p:blipFill>
          <a:blip r:embed="rId4"/>
          <a:stretch>
            <a:fillRect/>
          </a:stretch>
        </p:blipFill>
        <p:spPr>
          <a:xfrm>
            <a:off x="4496690" y="1713879"/>
            <a:ext cx="373737" cy="373737"/>
          </a:xfrm>
          <a:prstGeom prst="rect">
            <a:avLst/>
          </a:prstGeom>
        </p:spPr>
      </p:pic>
      <p:sp>
        <p:nvSpPr>
          <p:cNvPr id="5" name="Text 1"/>
          <p:cNvSpPr/>
          <p:nvPr/>
        </p:nvSpPr>
        <p:spPr>
          <a:xfrm>
            <a:off x="5323757" y="1707747"/>
            <a:ext cx="1967032" cy="245864"/>
          </a:xfrm>
          <a:prstGeom prst="rect">
            <a:avLst/>
          </a:prstGeom>
          <a:noFill/>
          <a:ln/>
        </p:spPr>
        <p:txBody>
          <a:bodyPr wrap="none" lIns="0" tIns="0" rIns="0" bIns="0" rtlCol="0" anchor="t"/>
          <a:lstStyle/>
          <a:p>
            <a:pPr marL="0" indent="0" algn="l">
              <a:lnSpc>
                <a:spcPts val="1900"/>
              </a:lnSpc>
              <a:buNone/>
            </a:pPr>
            <a:r>
              <a:rPr lang="en-US" sz="2400" b="1" dirty="0">
                <a:solidFill>
                  <a:srgbClr val="272525"/>
                </a:solidFill>
                <a:latin typeface="Barlow Bold" pitchFamily="34" charset="0"/>
                <a:ea typeface="Barlow Bold" pitchFamily="34" charset="-122"/>
                <a:cs typeface="Barlow Bold" pitchFamily="34" charset="-120"/>
              </a:rPr>
              <a:t>Domain Knowledge</a:t>
            </a:r>
            <a:endParaRPr lang="en-US" sz="2400" dirty="0"/>
          </a:p>
        </p:txBody>
      </p:sp>
      <p:sp>
        <p:nvSpPr>
          <p:cNvPr id="6" name="Text 2"/>
          <p:cNvSpPr/>
          <p:nvPr/>
        </p:nvSpPr>
        <p:spPr>
          <a:xfrm>
            <a:off x="5323758" y="2043265"/>
            <a:ext cx="8335096" cy="478393"/>
          </a:xfrm>
          <a:prstGeom prst="rect">
            <a:avLst/>
          </a:prstGeom>
          <a:noFill/>
          <a:ln/>
        </p:spPr>
        <p:txBody>
          <a:bodyPr wrap="square" lIns="0" tIns="0" rIns="0" bIns="0" rtlCol="0" anchor="t"/>
          <a:lstStyle/>
          <a:p>
            <a:pPr marL="0" indent="0" algn="l">
              <a:buNone/>
            </a:pPr>
            <a:r>
              <a:rPr lang="en-US" dirty="0">
                <a:solidFill>
                  <a:srgbClr val="272525"/>
                </a:solidFill>
                <a:latin typeface="Montserrat" pitchFamily="34" charset="0"/>
                <a:ea typeface="Montserrat" pitchFamily="34" charset="-122"/>
                <a:cs typeface="Montserrat" pitchFamily="34" charset="-120"/>
              </a:rPr>
              <a:t>Leveraging expert knowledge to identify relevant features that might not be immediately apparent in the raw data. This often involves collaboration with subject matter experts.</a:t>
            </a:r>
            <a:endParaRPr lang="en-US" dirty="0"/>
          </a:p>
        </p:txBody>
      </p:sp>
      <p:pic>
        <p:nvPicPr>
          <p:cNvPr id="7" name="Image 2" descr="preencoded.png"/>
          <p:cNvPicPr>
            <a:picLocks noChangeAspect="1"/>
          </p:cNvPicPr>
          <p:nvPr/>
        </p:nvPicPr>
        <p:blipFill>
          <a:blip r:embed="rId5"/>
          <a:stretch>
            <a:fillRect/>
          </a:stretch>
        </p:blipFill>
        <p:spPr>
          <a:xfrm>
            <a:off x="4496691" y="3051872"/>
            <a:ext cx="373737" cy="373737"/>
          </a:xfrm>
          <a:prstGeom prst="rect">
            <a:avLst/>
          </a:prstGeom>
        </p:spPr>
      </p:pic>
      <p:sp>
        <p:nvSpPr>
          <p:cNvPr id="8" name="Text 3"/>
          <p:cNvSpPr/>
          <p:nvPr/>
        </p:nvSpPr>
        <p:spPr>
          <a:xfrm>
            <a:off x="5323757" y="3066815"/>
            <a:ext cx="1967032" cy="245864"/>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Statistical Methods</a:t>
            </a:r>
          </a:p>
        </p:txBody>
      </p:sp>
      <p:sp>
        <p:nvSpPr>
          <p:cNvPr id="9" name="Text 4"/>
          <p:cNvSpPr/>
          <p:nvPr/>
        </p:nvSpPr>
        <p:spPr>
          <a:xfrm>
            <a:off x="5323758" y="3402333"/>
            <a:ext cx="8335096" cy="478393"/>
          </a:xfrm>
          <a:prstGeom prst="rect">
            <a:avLst/>
          </a:prstGeom>
          <a:noFill/>
          <a:ln/>
        </p:spPr>
        <p:txBody>
          <a:bodyPr wrap="square" lIns="0" tIns="0" rIns="0" bIns="0" rtlCol="0" anchor="t"/>
          <a:lstStyle/>
          <a:p>
            <a:r>
              <a:rPr lang="en-US" dirty="0">
                <a:solidFill>
                  <a:srgbClr val="272525"/>
                </a:solidFill>
                <a:latin typeface="Montserrat" pitchFamily="34" charset="0"/>
              </a:rPr>
              <a:t>Using statistical techniques like correlation analysis, principal component analysis (PCA), or factor analysis to identify important features or create new composite features.</a:t>
            </a:r>
          </a:p>
        </p:txBody>
      </p:sp>
      <p:pic>
        <p:nvPicPr>
          <p:cNvPr id="10" name="Image 3" descr="preencoded.png"/>
          <p:cNvPicPr>
            <a:picLocks noChangeAspect="1"/>
          </p:cNvPicPr>
          <p:nvPr/>
        </p:nvPicPr>
        <p:blipFill>
          <a:blip r:embed="rId6"/>
          <a:stretch>
            <a:fillRect/>
          </a:stretch>
        </p:blipFill>
        <p:spPr>
          <a:xfrm>
            <a:off x="4496690" y="4435619"/>
            <a:ext cx="373737" cy="373737"/>
          </a:xfrm>
          <a:prstGeom prst="rect">
            <a:avLst/>
          </a:prstGeom>
        </p:spPr>
      </p:pic>
      <p:sp>
        <p:nvSpPr>
          <p:cNvPr id="11" name="Text 5"/>
          <p:cNvSpPr/>
          <p:nvPr/>
        </p:nvSpPr>
        <p:spPr>
          <a:xfrm>
            <a:off x="5323755" y="4435619"/>
            <a:ext cx="1967032" cy="245864"/>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Text Analysis</a:t>
            </a:r>
          </a:p>
        </p:txBody>
      </p:sp>
      <p:sp>
        <p:nvSpPr>
          <p:cNvPr id="12" name="Text 6"/>
          <p:cNvSpPr/>
          <p:nvPr/>
        </p:nvSpPr>
        <p:spPr>
          <a:xfrm>
            <a:off x="5323756" y="4771137"/>
            <a:ext cx="8335096" cy="478393"/>
          </a:xfrm>
          <a:prstGeom prst="rect">
            <a:avLst/>
          </a:prstGeom>
          <a:noFill/>
          <a:ln/>
        </p:spPr>
        <p:txBody>
          <a:bodyPr wrap="square" lIns="0" tIns="0" rIns="0" bIns="0" rtlCol="0" anchor="t"/>
          <a:lstStyle/>
          <a:p>
            <a:r>
              <a:rPr lang="en-US" dirty="0">
                <a:solidFill>
                  <a:srgbClr val="272525"/>
                </a:solidFill>
                <a:latin typeface="Montserrat" pitchFamily="34" charset="0"/>
              </a:rPr>
              <a:t>Extracting features from text data using techniques like TF-IDF, word embeddings, or topic modeling to capture semantic information in a numerical format.</a:t>
            </a:r>
          </a:p>
        </p:txBody>
      </p:sp>
      <p:pic>
        <p:nvPicPr>
          <p:cNvPr id="13" name="Image 4" descr="preencoded.png"/>
          <p:cNvPicPr>
            <a:picLocks noChangeAspect="1"/>
          </p:cNvPicPr>
          <p:nvPr/>
        </p:nvPicPr>
        <p:blipFill>
          <a:blip r:embed="rId7"/>
          <a:stretch>
            <a:fillRect/>
          </a:stretch>
        </p:blipFill>
        <p:spPr>
          <a:xfrm>
            <a:off x="4496690" y="5784685"/>
            <a:ext cx="373737" cy="373737"/>
          </a:xfrm>
          <a:prstGeom prst="rect">
            <a:avLst/>
          </a:prstGeom>
        </p:spPr>
      </p:pic>
      <p:sp>
        <p:nvSpPr>
          <p:cNvPr id="14" name="Text 7"/>
          <p:cNvSpPr/>
          <p:nvPr/>
        </p:nvSpPr>
        <p:spPr>
          <a:xfrm>
            <a:off x="5323754" y="5784685"/>
            <a:ext cx="1967032" cy="245864"/>
          </a:xfrm>
          <a:prstGeom prst="rect">
            <a:avLst/>
          </a:prstGeom>
          <a:noFill/>
          <a:ln/>
        </p:spPr>
        <p:txBody>
          <a:bodyPr wrap="none" lIns="0" tIns="0" rIns="0" bIns="0" rtlCol="0" anchor="t"/>
          <a:lstStyle/>
          <a:p>
            <a:pPr>
              <a:lnSpc>
                <a:spcPts val="1900"/>
              </a:lnSpc>
            </a:pPr>
            <a:r>
              <a:rPr lang="en-US" sz="2400" b="1" dirty="0">
                <a:solidFill>
                  <a:srgbClr val="272525"/>
                </a:solidFill>
                <a:latin typeface="Barlow Bold" pitchFamily="34" charset="0"/>
                <a:ea typeface="Barlow Bold" pitchFamily="34" charset="-122"/>
              </a:rPr>
              <a:t>Image Processing</a:t>
            </a:r>
          </a:p>
        </p:txBody>
      </p:sp>
      <p:sp>
        <p:nvSpPr>
          <p:cNvPr id="15" name="Text 8"/>
          <p:cNvSpPr/>
          <p:nvPr/>
        </p:nvSpPr>
        <p:spPr>
          <a:xfrm>
            <a:off x="5323755" y="6120203"/>
            <a:ext cx="8335096" cy="478393"/>
          </a:xfrm>
          <a:prstGeom prst="rect">
            <a:avLst/>
          </a:prstGeom>
          <a:noFill/>
          <a:ln/>
        </p:spPr>
        <p:txBody>
          <a:bodyPr wrap="square" lIns="0" tIns="0" rIns="0" bIns="0" rtlCol="0" anchor="t"/>
          <a:lstStyle/>
          <a:p>
            <a:r>
              <a:rPr lang="en-US" dirty="0">
                <a:solidFill>
                  <a:srgbClr val="272525"/>
                </a:solidFill>
                <a:latin typeface="Montserrat" pitchFamily="34" charset="0"/>
              </a:rPr>
              <a:t>Extracting features from image data using techniques like edge detection, color histograms, or convolutional neural networks to capture visual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7957" y="726638"/>
            <a:ext cx="9452967" cy="749856"/>
          </a:xfrm>
          <a:prstGeom prst="rect">
            <a:avLst/>
          </a:prstGeom>
          <a:noFill/>
          <a:ln/>
        </p:spPr>
        <p:txBody>
          <a:bodyPr wrap="none" lIns="0" tIns="0" rIns="0" bIns="0" rtlCol="0" anchor="t"/>
          <a:lstStyle/>
          <a:p>
            <a:pPr marL="0" indent="0">
              <a:lnSpc>
                <a:spcPts val="5900"/>
              </a:lnSpc>
              <a:buNone/>
            </a:pPr>
            <a:r>
              <a:rPr lang="en-US" sz="4000" b="1" dirty="0">
                <a:solidFill>
                  <a:srgbClr val="7068F4"/>
                </a:solidFill>
                <a:latin typeface="Barlow Bold" pitchFamily="34" charset="0"/>
                <a:ea typeface="Barlow Bold" pitchFamily="34" charset="-122"/>
                <a:cs typeface="Barlow Bold" pitchFamily="34" charset="-120"/>
              </a:rPr>
              <a:t>Feature Transformation Techniques</a:t>
            </a:r>
            <a:endParaRPr lang="en-US" sz="4000" dirty="0"/>
          </a:p>
        </p:txBody>
      </p:sp>
      <p:pic>
        <p:nvPicPr>
          <p:cNvPr id="3" name="Image 0" descr="preencoded.png"/>
          <p:cNvPicPr>
            <a:picLocks noChangeAspect="1"/>
          </p:cNvPicPr>
          <p:nvPr/>
        </p:nvPicPr>
        <p:blipFill>
          <a:blip r:embed="rId3"/>
          <a:stretch>
            <a:fillRect/>
          </a:stretch>
        </p:blipFill>
        <p:spPr>
          <a:xfrm>
            <a:off x="797957" y="1703784"/>
            <a:ext cx="3002161" cy="1855470"/>
          </a:xfrm>
          <a:prstGeom prst="rect">
            <a:avLst/>
          </a:prstGeom>
        </p:spPr>
      </p:pic>
      <p:sp>
        <p:nvSpPr>
          <p:cNvPr id="4" name="Text 1"/>
          <p:cNvSpPr/>
          <p:nvPr/>
        </p:nvSpPr>
        <p:spPr>
          <a:xfrm>
            <a:off x="797957" y="3844171"/>
            <a:ext cx="2999899" cy="375047"/>
          </a:xfrm>
          <a:prstGeom prst="rect">
            <a:avLst/>
          </a:prstGeom>
          <a:noFill/>
          <a:ln/>
        </p:spPr>
        <p:txBody>
          <a:bodyPr wrap="none" lIns="0" tIns="0" rIns="0" bIns="0" rtlCol="0" anchor="t"/>
          <a:lstStyle/>
          <a:p>
            <a:pPr marL="0" indent="0" algn="l">
              <a:lnSpc>
                <a:spcPts val="2950"/>
              </a:lnSpc>
              <a:buNone/>
            </a:pPr>
            <a:r>
              <a:rPr lang="en-US" sz="2400" b="1" dirty="0">
                <a:solidFill>
                  <a:srgbClr val="272525"/>
                </a:solidFill>
                <a:latin typeface="Barlow Bold" pitchFamily="34" charset="0"/>
                <a:ea typeface="Barlow Bold" pitchFamily="34" charset="-122"/>
                <a:cs typeface="Barlow Bold" pitchFamily="34" charset="-120"/>
              </a:rPr>
              <a:t>Scaling</a:t>
            </a:r>
            <a:endParaRPr lang="en-US" sz="2400" dirty="0"/>
          </a:p>
        </p:txBody>
      </p:sp>
      <p:sp>
        <p:nvSpPr>
          <p:cNvPr id="5" name="Text 2"/>
          <p:cNvSpPr/>
          <p:nvPr/>
        </p:nvSpPr>
        <p:spPr>
          <a:xfrm>
            <a:off x="797957" y="4355902"/>
            <a:ext cx="3002161" cy="2918460"/>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Montserrat" pitchFamily="34" charset="0"/>
                <a:ea typeface="Montserrat" pitchFamily="34" charset="-122"/>
                <a:cs typeface="Montserrat" pitchFamily="34" charset="-120"/>
              </a:rPr>
              <a:t>Adjusting the range of feature values to a common scale, such as 0 to 1 or -1 to 1. This includes techniques like min-max scaling and standardization (z-score normalization).</a:t>
            </a:r>
            <a:endParaRPr lang="en-US" dirty="0"/>
          </a:p>
        </p:txBody>
      </p:sp>
      <p:pic>
        <p:nvPicPr>
          <p:cNvPr id="6" name="Image 1" descr="preencoded.png"/>
          <p:cNvPicPr>
            <a:picLocks noChangeAspect="1"/>
          </p:cNvPicPr>
          <p:nvPr/>
        </p:nvPicPr>
        <p:blipFill>
          <a:blip r:embed="rId4"/>
          <a:stretch>
            <a:fillRect/>
          </a:stretch>
        </p:blipFill>
        <p:spPr>
          <a:xfrm>
            <a:off x="4142065" y="1703784"/>
            <a:ext cx="3002161" cy="1855470"/>
          </a:xfrm>
          <a:prstGeom prst="rect">
            <a:avLst/>
          </a:prstGeom>
        </p:spPr>
      </p:pic>
      <p:sp>
        <p:nvSpPr>
          <p:cNvPr id="7" name="Text 3"/>
          <p:cNvSpPr/>
          <p:nvPr/>
        </p:nvSpPr>
        <p:spPr>
          <a:xfrm>
            <a:off x="4142065" y="3844171"/>
            <a:ext cx="2999899" cy="375047"/>
          </a:xfrm>
          <a:prstGeom prst="rect">
            <a:avLst/>
          </a:prstGeom>
          <a:noFill/>
          <a:ln/>
        </p:spPr>
        <p:txBody>
          <a:bodyPr wrap="none" lIns="0" tIns="0" rIns="0" bIns="0" rtlCol="0" anchor="t"/>
          <a:lstStyle/>
          <a:p>
            <a:pPr>
              <a:lnSpc>
                <a:spcPts val="2950"/>
              </a:lnSpc>
            </a:pPr>
            <a:r>
              <a:rPr lang="en-US" sz="2400" b="1" dirty="0">
                <a:solidFill>
                  <a:srgbClr val="272525"/>
                </a:solidFill>
                <a:latin typeface="Barlow Bold" pitchFamily="34" charset="0"/>
                <a:ea typeface="Barlow Bold" pitchFamily="34" charset="-122"/>
              </a:rPr>
              <a:t>Normalization</a:t>
            </a:r>
          </a:p>
        </p:txBody>
      </p:sp>
      <p:sp>
        <p:nvSpPr>
          <p:cNvPr id="8" name="Text 4"/>
          <p:cNvSpPr/>
          <p:nvPr/>
        </p:nvSpPr>
        <p:spPr>
          <a:xfrm>
            <a:off x="4142065" y="4355902"/>
            <a:ext cx="3002161" cy="2918460"/>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Montserrat" pitchFamily="34" charset="0"/>
                <a:ea typeface="Montserrat" pitchFamily="34" charset="-122"/>
                <a:cs typeface="Montserrat" pitchFamily="34" charset="-120"/>
              </a:rPr>
              <a:t>Adjusting values measured on different scales to a common scale, often to ensure that certain features don't dominate others. This includes techniques like L1 and L2 normalization.</a:t>
            </a:r>
            <a:endParaRPr lang="en-US" dirty="0"/>
          </a:p>
        </p:txBody>
      </p:sp>
      <p:pic>
        <p:nvPicPr>
          <p:cNvPr id="9" name="Image 2" descr="preencoded.png"/>
          <p:cNvPicPr>
            <a:picLocks noChangeAspect="1"/>
          </p:cNvPicPr>
          <p:nvPr/>
        </p:nvPicPr>
        <p:blipFill>
          <a:blip r:embed="rId5"/>
          <a:stretch>
            <a:fillRect/>
          </a:stretch>
        </p:blipFill>
        <p:spPr>
          <a:xfrm>
            <a:off x="7486174" y="1703784"/>
            <a:ext cx="3002161" cy="1855470"/>
          </a:xfrm>
          <a:prstGeom prst="rect">
            <a:avLst/>
          </a:prstGeom>
        </p:spPr>
      </p:pic>
      <p:sp>
        <p:nvSpPr>
          <p:cNvPr id="10" name="Text 5"/>
          <p:cNvSpPr/>
          <p:nvPr/>
        </p:nvSpPr>
        <p:spPr>
          <a:xfrm>
            <a:off x="7486174" y="3844171"/>
            <a:ext cx="2999899" cy="375047"/>
          </a:xfrm>
          <a:prstGeom prst="rect">
            <a:avLst/>
          </a:prstGeom>
          <a:noFill/>
          <a:ln/>
        </p:spPr>
        <p:txBody>
          <a:bodyPr wrap="none" lIns="0" tIns="0" rIns="0" bIns="0" rtlCol="0" anchor="t"/>
          <a:lstStyle/>
          <a:p>
            <a:pPr>
              <a:lnSpc>
                <a:spcPts val="2950"/>
              </a:lnSpc>
            </a:pPr>
            <a:r>
              <a:rPr lang="en-US" sz="2400" b="1" dirty="0">
                <a:solidFill>
                  <a:srgbClr val="272525"/>
                </a:solidFill>
                <a:latin typeface="Barlow Bold" pitchFamily="34" charset="0"/>
                <a:ea typeface="Barlow Bold" pitchFamily="34" charset="-122"/>
              </a:rPr>
              <a:t>Log Transform</a:t>
            </a:r>
          </a:p>
        </p:txBody>
      </p:sp>
      <p:sp>
        <p:nvSpPr>
          <p:cNvPr id="11" name="Text 6"/>
          <p:cNvSpPr/>
          <p:nvPr/>
        </p:nvSpPr>
        <p:spPr>
          <a:xfrm>
            <a:off x="7486174" y="4355902"/>
            <a:ext cx="3002161" cy="2918460"/>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Montserrat" pitchFamily="34" charset="0"/>
                <a:ea typeface="Montserrat" pitchFamily="34" charset="-122"/>
                <a:cs typeface="Montserrat" pitchFamily="34" charset="-120"/>
              </a:rPr>
              <a:t>Applying logarithmic functions to features to handle skewed distributions and reduce the impact of outliers. This is particularly useful for features with a wide range of values.</a:t>
            </a:r>
            <a:endParaRPr lang="en-US" dirty="0"/>
          </a:p>
        </p:txBody>
      </p:sp>
      <p:pic>
        <p:nvPicPr>
          <p:cNvPr id="12" name="Image 3" descr="preencoded.png"/>
          <p:cNvPicPr>
            <a:picLocks noChangeAspect="1"/>
          </p:cNvPicPr>
          <p:nvPr/>
        </p:nvPicPr>
        <p:blipFill>
          <a:blip r:embed="rId6"/>
          <a:stretch>
            <a:fillRect/>
          </a:stretch>
        </p:blipFill>
        <p:spPr>
          <a:xfrm>
            <a:off x="10830282" y="1703784"/>
            <a:ext cx="3002161" cy="1855470"/>
          </a:xfrm>
          <a:prstGeom prst="rect">
            <a:avLst/>
          </a:prstGeom>
        </p:spPr>
      </p:pic>
      <p:sp>
        <p:nvSpPr>
          <p:cNvPr id="13" name="Text 7"/>
          <p:cNvSpPr/>
          <p:nvPr/>
        </p:nvSpPr>
        <p:spPr>
          <a:xfrm>
            <a:off x="10830282" y="3844171"/>
            <a:ext cx="2999899" cy="375047"/>
          </a:xfrm>
          <a:prstGeom prst="rect">
            <a:avLst/>
          </a:prstGeom>
          <a:noFill/>
          <a:ln/>
        </p:spPr>
        <p:txBody>
          <a:bodyPr wrap="none" lIns="0" tIns="0" rIns="0" bIns="0" rtlCol="0" anchor="t"/>
          <a:lstStyle/>
          <a:p>
            <a:pPr>
              <a:lnSpc>
                <a:spcPts val="2950"/>
              </a:lnSpc>
            </a:pPr>
            <a:r>
              <a:rPr lang="en-US" sz="2400" b="1" dirty="0">
                <a:solidFill>
                  <a:srgbClr val="272525"/>
                </a:solidFill>
                <a:latin typeface="Barlow Bold" pitchFamily="34" charset="0"/>
                <a:ea typeface="Barlow Bold" pitchFamily="34" charset="-122"/>
              </a:rPr>
              <a:t>Power Transform</a:t>
            </a:r>
          </a:p>
        </p:txBody>
      </p:sp>
      <p:sp>
        <p:nvSpPr>
          <p:cNvPr id="14" name="Text 8"/>
          <p:cNvSpPr/>
          <p:nvPr/>
        </p:nvSpPr>
        <p:spPr>
          <a:xfrm>
            <a:off x="10830282" y="4355902"/>
            <a:ext cx="3002161" cy="2918460"/>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Montserrat" pitchFamily="34" charset="0"/>
                <a:ea typeface="Montserrat" pitchFamily="34" charset="-122"/>
                <a:cs typeface="Montserrat" pitchFamily="34" charset="-120"/>
              </a:rPr>
              <a:t>Using power functions to stabilize variance and make the data more normal distribution-like. This includes techniques like Box-Cox transformation and Yeo-Johnson transformation.</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5886"/>
          <a:stretch/>
        </p:blipFill>
        <p:spPr>
          <a:xfrm>
            <a:off x="10015538" y="0"/>
            <a:ext cx="4614862" cy="8229600"/>
          </a:xfrm>
          <a:prstGeom prst="rect">
            <a:avLst/>
          </a:prstGeom>
        </p:spPr>
      </p:pic>
      <p:sp>
        <p:nvSpPr>
          <p:cNvPr id="3" name="Text 0"/>
          <p:cNvSpPr/>
          <p:nvPr/>
        </p:nvSpPr>
        <p:spPr>
          <a:xfrm>
            <a:off x="650915" y="758071"/>
            <a:ext cx="6351746" cy="611743"/>
          </a:xfrm>
          <a:prstGeom prst="rect">
            <a:avLst/>
          </a:prstGeom>
          <a:noFill/>
          <a:ln/>
        </p:spPr>
        <p:txBody>
          <a:bodyPr wrap="none" lIns="0" tIns="0" rIns="0" bIns="0" rtlCol="0" anchor="t"/>
          <a:lstStyle/>
          <a:p>
            <a:pPr marL="0" indent="0">
              <a:lnSpc>
                <a:spcPts val="4800"/>
              </a:lnSpc>
              <a:buNone/>
            </a:pPr>
            <a:r>
              <a:rPr lang="en-US" sz="4000" b="1" dirty="0">
                <a:solidFill>
                  <a:srgbClr val="7068F4"/>
                </a:solidFill>
                <a:latin typeface="Barlow Bold" pitchFamily="34" charset="0"/>
                <a:ea typeface="Barlow Bold" pitchFamily="34" charset="-122"/>
                <a:cs typeface="Barlow Bold" pitchFamily="34" charset="-120"/>
              </a:rPr>
              <a:t>Creating Interaction Features</a:t>
            </a:r>
            <a:endParaRPr lang="en-US" sz="4000" dirty="0"/>
          </a:p>
        </p:txBody>
      </p:sp>
      <p:sp>
        <p:nvSpPr>
          <p:cNvPr id="4" name="Shape 1"/>
          <p:cNvSpPr/>
          <p:nvPr/>
        </p:nvSpPr>
        <p:spPr>
          <a:xfrm>
            <a:off x="650915" y="1857970"/>
            <a:ext cx="418505" cy="418505"/>
          </a:xfrm>
          <a:prstGeom prst="roundRect">
            <a:avLst>
              <a:gd name="adj" fmla="val 40001"/>
            </a:avLst>
          </a:prstGeom>
          <a:solidFill>
            <a:srgbClr val="EEEFF5"/>
          </a:solidFill>
          <a:ln/>
          <a:effectLst>
            <a:outerShdw blurRad="45720" dist="22860" dir="13500000" algn="bl" rotWithShape="0">
              <a:srgbClr val="FFFFFF">
                <a:alpha val="70000"/>
              </a:srgbClr>
            </a:outerShdw>
          </a:effectLst>
        </p:spPr>
        <p:txBody>
          <a:bodyPr/>
          <a:lstStyle/>
          <a:p>
            <a:endParaRPr lang="en-US"/>
          </a:p>
        </p:txBody>
      </p:sp>
      <p:sp>
        <p:nvSpPr>
          <p:cNvPr id="5" name="Text 2"/>
          <p:cNvSpPr/>
          <p:nvPr/>
        </p:nvSpPr>
        <p:spPr>
          <a:xfrm>
            <a:off x="803732" y="1679971"/>
            <a:ext cx="103942" cy="293727"/>
          </a:xfrm>
          <a:prstGeom prst="rect">
            <a:avLst/>
          </a:prstGeom>
          <a:noFill/>
          <a:ln/>
        </p:spPr>
        <p:txBody>
          <a:bodyPr wrap="none" lIns="0" tIns="0" rIns="0" bIns="0" rtlCol="0" anchor="t"/>
          <a:lstStyle/>
          <a:p>
            <a:pPr marL="0" indent="0" algn="ctr">
              <a:lnSpc>
                <a:spcPts val="2300"/>
              </a:lnSpc>
              <a:buNone/>
            </a:pPr>
            <a:r>
              <a:rPr lang="en-US" sz="2300" b="1" dirty="0">
                <a:solidFill>
                  <a:srgbClr val="272525"/>
                </a:solidFill>
                <a:latin typeface="Barlow Bold" pitchFamily="34" charset="0"/>
                <a:ea typeface="Barlow Bold" pitchFamily="34" charset="-122"/>
                <a:cs typeface="Barlow Bold" pitchFamily="34" charset="-120"/>
              </a:rPr>
              <a:t>1</a:t>
            </a:r>
            <a:endParaRPr lang="en-US" sz="2300" dirty="0"/>
          </a:p>
        </p:txBody>
      </p:sp>
      <p:sp>
        <p:nvSpPr>
          <p:cNvPr id="6" name="Text 3"/>
          <p:cNvSpPr/>
          <p:nvPr/>
        </p:nvSpPr>
        <p:spPr>
          <a:xfrm>
            <a:off x="1250931" y="1617582"/>
            <a:ext cx="2823567" cy="305991"/>
          </a:xfrm>
          <a:prstGeom prst="rect">
            <a:avLst/>
          </a:prstGeom>
          <a:noFill/>
          <a:ln/>
        </p:spPr>
        <p:txBody>
          <a:bodyPr wrap="none" lIns="0" tIns="0" rIns="0" bIns="0" rtlCol="0" anchor="t"/>
          <a:lstStyle/>
          <a:p>
            <a:pPr marL="0" indent="0">
              <a:lnSpc>
                <a:spcPts val="2400"/>
              </a:lnSpc>
              <a:buNone/>
            </a:pPr>
            <a:r>
              <a:rPr lang="en-US" sz="2400" b="1" dirty="0">
                <a:solidFill>
                  <a:srgbClr val="272525"/>
                </a:solidFill>
                <a:latin typeface="Barlow Bold" pitchFamily="34" charset="0"/>
                <a:ea typeface="Barlow Bold" pitchFamily="34" charset="-122"/>
                <a:cs typeface="Barlow Bold" pitchFamily="34" charset="-120"/>
              </a:rPr>
              <a:t>Multiplicative Interactions</a:t>
            </a:r>
            <a:endParaRPr lang="en-US" sz="2400" dirty="0"/>
          </a:p>
        </p:txBody>
      </p:sp>
      <p:sp>
        <p:nvSpPr>
          <p:cNvPr id="7" name="Text 4"/>
          <p:cNvSpPr/>
          <p:nvPr/>
        </p:nvSpPr>
        <p:spPr>
          <a:xfrm>
            <a:off x="1250930" y="2035135"/>
            <a:ext cx="7945755" cy="1190149"/>
          </a:xfrm>
          <a:prstGeom prst="rect">
            <a:avLst/>
          </a:prstGeom>
          <a:noFill/>
          <a:ln/>
        </p:spPr>
        <p:txBody>
          <a:bodyPr wrap="squar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Creating new features by multiplying two or more existing features. This can capture non-linear relationships between variables. For example, in a housing price model, multiplying square footage by number of bedrooms might create a meaningful interaction feature.</a:t>
            </a:r>
            <a:endParaRPr lang="en-US" dirty="0"/>
          </a:p>
        </p:txBody>
      </p:sp>
      <p:sp>
        <p:nvSpPr>
          <p:cNvPr id="8" name="Shape 5"/>
          <p:cNvSpPr/>
          <p:nvPr/>
        </p:nvSpPr>
        <p:spPr>
          <a:xfrm>
            <a:off x="650915" y="3860840"/>
            <a:ext cx="418505" cy="418505"/>
          </a:xfrm>
          <a:prstGeom prst="roundRect">
            <a:avLst>
              <a:gd name="adj" fmla="val 40001"/>
            </a:avLst>
          </a:prstGeom>
          <a:solidFill>
            <a:srgbClr val="EEEFF5"/>
          </a:solidFill>
          <a:ln/>
          <a:effectLst>
            <a:outerShdw blurRad="45720" dist="22860" dir="13500000" algn="bl" rotWithShape="0">
              <a:srgbClr val="FFFFFF">
                <a:alpha val="70000"/>
              </a:srgbClr>
            </a:outerShdw>
          </a:effectLst>
        </p:spPr>
        <p:txBody>
          <a:bodyPr/>
          <a:lstStyle/>
          <a:p>
            <a:endParaRPr lang="en-US"/>
          </a:p>
        </p:txBody>
      </p:sp>
      <p:sp>
        <p:nvSpPr>
          <p:cNvPr id="9" name="Text 6"/>
          <p:cNvSpPr/>
          <p:nvPr/>
        </p:nvSpPr>
        <p:spPr>
          <a:xfrm>
            <a:off x="773489" y="3602114"/>
            <a:ext cx="164425" cy="293727"/>
          </a:xfrm>
          <a:prstGeom prst="rect">
            <a:avLst/>
          </a:prstGeom>
          <a:noFill/>
          <a:ln/>
        </p:spPr>
        <p:txBody>
          <a:bodyPr wrap="none" lIns="0" tIns="0" rIns="0" bIns="0" rtlCol="0" anchor="t"/>
          <a:lstStyle/>
          <a:p>
            <a:pPr marL="0" indent="0" algn="ctr">
              <a:lnSpc>
                <a:spcPts val="2300"/>
              </a:lnSpc>
              <a:buNone/>
            </a:pPr>
            <a:r>
              <a:rPr lang="en-US" sz="2300" b="1" dirty="0">
                <a:solidFill>
                  <a:srgbClr val="272525"/>
                </a:solidFill>
                <a:latin typeface="Barlow Bold" pitchFamily="34" charset="0"/>
                <a:ea typeface="Barlow Bold" pitchFamily="34" charset="-122"/>
                <a:cs typeface="Barlow Bold" pitchFamily="34" charset="-120"/>
              </a:rPr>
              <a:t>2</a:t>
            </a:r>
            <a:endParaRPr lang="en-US" sz="2300" dirty="0"/>
          </a:p>
        </p:txBody>
      </p:sp>
      <p:sp>
        <p:nvSpPr>
          <p:cNvPr id="10" name="Text 7"/>
          <p:cNvSpPr/>
          <p:nvPr/>
        </p:nvSpPr>
        <p:spPr>
          <a:xfrm>
            <a:off x="1250930" y="3539726"/>
            <a:ext cx="2447449" cy="305991"/>
          </a:xfrm>
          <a:prstGeom prst="rect">
            <a:avLst/>
          </a:prstGeom>
          <a:noFill/>
          <a:ln/>
        </p:spPr>
        <p:txBody>
          <a:bodyPr wrap="none" lIns="0" tIns="0" rIns="0" bIns="0" rtlCol="0" anchor="t"/>
          <a:lstStyle/>
          <a:p>
            <a:pPr>
              <a:lnSpc>
                <a:spcPts val="2400"/>
              </a:lnSpc>
            </a:pPr>
            <a:r>
              <a:rPr lang="en-US" sz="2400" b="1" dirty="0">
                <a:solidFill>
                  <a:srgbClr val="272525"/>
                </a:solidFill>
                <a:latin typeface="Barlow Bold" pitchFamily="34" charset="0"/>
                <a:ea typeface="Barlow Bold" pitchFamily="34" charset="-122"/>
              </a:rPr>
              <a:t>Additive Interactions</a:t>
            </a:r>
          </a:p>
        </p:txBody>
      </p:sp>
      <p:sp>
        <p:nvSpPr>
          <p:cNvPr id="11" name="Text 8"/>
          <p:cNvSpPr/>
          <p:nvPr/>
        </p:nvSpPr>
        <p:spPr>
          <a:xfrm>
            <a:off x="1250929" y="3957278"/>
            <a:ext cx="7945755" cy="1190149"/>
          </a:xfrm>
          <a:prstGeom prst="rect">
            <a:avLst/>
          </a:prstGeom>
          <a:noFill/>
          <a:ln/>
        </p:spPr>
        <p:txBody>
          <a:bodyPr wrap="square" lIns="0" tIns="0" rIns="0" bIns="0" rtlCol="0" anchor="t"/>
          <a:lstStyle/>
          <a:p>
            <a:pPr>
              <a:lnSpc>
                <a:spcPts val="2300"/>
              </a:lnSpc>
            </a:pPr>
            <a:r>
              <a:rPr lang="en-US" dirty="0">
                <a:solidFill>
                  <a:srgbClr val="272525"/>
                </a:solidFill>
                <a:latin typeface="Montserrat" pitchFamily="34" charset="0"/>
              </a:rPr>
              <a:t>Combining features through addition or subtraction. This can be useful when the sum or difference of features is more informative than the individual features. For instance, in a financial model, the difference between income and expenses might be a valuable interaction feature.</a:t>
            </a:r>
          </a:p>
        </p:txBody>
      </p:sp>
      <p:sp>
        <p:nvSpPr>
          <p:cNvPr id="12" name="Shape 9"/>
          <p:cNvSpPr/>
          <p:nvPr/>
        </p:nvSpPr>
        <p:spPr>
          <a:xfrm>
            <a:off x="650915" y="5732855"/>
            <a:ext cx="418505" cy="418505"/>
          </a:xfrm>
          <a:prstGeom prst="roundRect">
            <a:avLst>
              <a:gd name="adj" fmla="val 40001"/>
            </a:avLst>
          </a:prstGeom>
          <a:solidFill>
            <a:srgbClr val="EEEFF5"/>
          </a:solidFill>
          <a:ln/>
          <a:effectLst>
            <a:outerShdw blurRad="45720" dist="22860" dir="13500000" algn="bl" rotWithShape="0">
              <a:srgbClr val="FFFFFF">
                <a:alpha val="70000"/>
              </a:srgbClr>
            </a:outerShdw>
          </a:effectLst>
        </p:spPr>
        <p:txBody>
          <a:bodyPr/>
          <a:lstStyle/>
          <a:p>
            <a:endParaRPr lang="en-US"/>
          </a:p>
        </p:txBody>
      </p:sp>
      <p:sp>
        <p:nvSpPr>
          <p:cNvPr id="13" name="Text 10"/>
          <p:cNvSpPr/>
          <p:nvPr/>
        </p:nvSpPr>
        <p:spPr>
          <a:xfrm>
            <a:off x="780812" y="5768531"/>
            <a:ext cx="158591" cy="323100"/>
          </a:xfrm>
          <a:prstGeom prst="rect">
            <a:avLst/>
          </a:prstGeom>
          <a:noFill/>
          <a:ln/>
        </p:spPr>
        <p:txBody>
          <a:bodyPr wrap="none" lIns="0" tIns="0" rIns="0" bIns="0" rtlCol="0" anchor="t"/>
          <a:lstStyle/>
          <a:p>
            <a:pPr marL="0" indent="0" algn="ctr">
              <a:lnSpc>
                <a:spcPts val="2300"/>
              </a:lnSpc>
              <a:buNone/>
            </a:pPr>
            <a:r>
              <a:rPr lang="en-US" sz="2300" b="1" dirty="0">
                <a:solidFill>
                  <a:srgbClr val="272525"/>
                </a:solidFill>
                <a:latin typeface="Barlow Bold" pitchFamily="34" charset="0"/>
                <a:ea typeface="Barlow Bold" pitchFamily="34" charset="-122"/>
                <a:cs typeface="Barlow Bold" pitchFamily="34" charset="-120"/>
              </a:rPr>
              <a:t>3</a:t>
            </a:r>
            <a:endParaRPr lang="en-US" sz="2300" dirty="0"/>
          </a:p>
        </p:txBody>
      </p:sp>
      <p:sp>
        <p:nvSpPr>
          <p:cNvPr id="14" name="Text 11"/>
          <p:cNvSpPr/>
          <p:nvPr/>
        </p:nvSpPr>
        <p:spPr>
          <a:xfrm>
            <a:off x="1250929" y="5726425"/>
            <a:ext cx="2556391" cy="305991"/>
          </a:xfrm>
          <a:prstGeom prst="rect">
            <a:avLst/>
          </a:prstGeom>
          <a:noFill/>
          <a:ln/>
        </p:spPr>
        <p:txBody>
          <a:bodyPr wrap="none" lIns="0" tIns="0" rIns="0" bIns="0" rtlCol="0" anchor="t"/>
          <a:lstStyle/>
          <a:p>
            <a:pPr>
              <a:lnSpc>
                <a:spcPts val="2400"/>
              </a:lnSpc>
            </a:pPr>
            <a:r>
              <a:rPr lang="en-US" sz="2400" b="1" dirty="0">
                <a:solidFill>
                  <a:srgbClr val="272525"/>
                </a:solidFill>
                <a:latin typeface="Barlow Bold" pitchFamily="34" charset="0"/>
                <a:ea typeface="Barlow Bold" pitchFamily="34" charset="-122"/>
              </a:rPr>
              <a:t>Polynomial Interactions</a:t>
            </a:r>
          </a:p>
        </p:txBody>
      </p:sp>
      <p:sp>
        <p:nvSpPr>
          <p:cNvPr id="15" name="Text 12"/>
          <p:cNvSpPr/>
          <p:nvPr/>
        </p:nvSpPr>
        <p:spPr>
          <a:xfrm>
            <a:off x="1250928" y="6143977"/>
            <a:ext cx="7945755" cy="1190149"/>
          </a:xfrm>
          <a:prstGeom prst="rect">
            <a:avLst/>
          </a:prstGeom>
          <a:noFill/>
          <a:ln/>
        </p:spPr>
        <p:txBody>
          <a:bodyPr wrap="square" lIns="0" tIns="0" rIns="0" bIns="0" rtlCol="0" anchor="t"/>
          <a:lstStyle/>
          <a:p>
            <a:pPr>
              <a:lnSpc>
                <a:spcPts val="2300"/>
              </a:lnSpc>
            </a:pPr>
            <a:r>
              <a:rPr lang="en-US" dirty="0">
                <a:solidFill>
                  <a:srgbClr val="272525"/>
                </a:solidFill>
                <a:latin typeface="Montserrat" pitchFamily="34" charset="0"/>
              </a:rPr>
              <a:t>Creating higher-order terms by raising features to powers or multiplying different powers of features. This can capture complex, non-linear relationships in the data. For example, in a physics model, the square of velocity might be an important interaction feature.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8855" r="8594"/>
          <a:stretch/>
        </p:blipFill>
        <p:spPr>
          <a:xfrm>
            <a:off x="485775" y="0"/>
            <a:ext cx="4529138" cy="8229600"/>
          </a:xfrm>
          <a:prstGeom prst="rect">
            <a:avLst/>
          </a:prstGeom>
        </p:spPr>
      </p:pic>
      <p:sp>
        <p:nvSpPr>
          <p:cNvPr id="3" name="Text 0"/>
          <p:cNvSpPr/>
          <p:nvPr/>
        </p:nvSpPr>
        <p:spPr>
          <a:xfrm>
            <a:off x="5468777" y="519349"/>
            <a:ext cx="7864793" cy="1202531"/>
          </a:xfrm>
          <a:prstGeom prst="rect">
            <a:avLst/>
          </a:prstGeom>
          <a:noFill/>
          <a:ln/>
        </p:spPr>
        <p:txBody>
          <a:bodyPr wrap="square" lIns="0" tIns="0" rIns="0" bIns="0" rtlCol="0" anchor="t"/>
          <a:lstStyle/>
          <a:p>
            <a:pPr marL="0" indent="0">
              <a:lnSpc>
                <a:spcPts val="4700"/>
              </a:lnSpc>
              <a:buNone/>
            </a:pPr>
            <a:r>
              <a:rPr lang="en-US" sz="4000" b="1" dirty="0">
                <a:solidFill>
                  <a:srgbClr val="7068F4"/>
                </a:solidFill>
                <a:latin typeface="Barlow Bold" pitchFamily="34" charset="0"/>
                <a:ea typeface="Barlow Bold" pitchFamily="34" charset="-122"/>
                <a:cs typeface="Barlow Bold" pitchFamily="34" charset="-120"/>
              </a:rPr>
              <a:t>Encoding Categorical Variables: One-Hot Encoding</a:t>
            </a:r>
            <a:endParaRPr lang="en-US" sz="4000" dirty="0"/>
          </a:p>
        </p:txBody>
      </p:sp>
      <p:sp>
        <p:nvSpPr>
          <p:cNvPr id="4" name="Shape 1"/>
          <p:cNvSpPr/>
          <p:nvPr/>
        </p:nvSpPr>
        <p:spPr>
          <a:xfrm>
            <a:off x="5487353" y="1838198"/>
            <a:ext cx="7864793" cy="2123122"/>
          </a:xfrm>
          <a:prstGeom prst="roundRect">
            <a:avLst>
              <a:gd name="adj" fmla="val 7748"/>
            </a:avLst>
          </a:prstGeom>
          <a:noFill/>
          <a:ln w="7620">
            <a:solidFill>
              <a:srgbClr val="000000">
                <a:alpha val="8000"/>
              </a:srgbClr>
            </a:solidFill>
            <a:prstDash val="solid"/>
          </a:ln>
        </p:spPr>
        <p:txBody>
          <a:bodyPr/>
          <a:lstStyle/>
          <a:p>
            <a:endParaRPr lang="en-US"/>
          </a:p>
        </p:txBody>
      </p:sp>
      <p:sp>
        <p:nvSpPr>
          <p:cNvPr id="5" name="Shape 2"/>
          <p:cNvSpPr/>
          <p:nvPr/>
        </p:nvSpPr>
        <p:spPr>
          <a:xfrm>
            <a:off x="5484019" y="1845818"/>
            <a:ext cx="7849553" cy="526971"/>
          </a:xfrm>
          <a:prstGeom prst="rect">
            <a:avLst/>
          </a:prstGeom>
          <a:solidFill>
            <a:srgbClr val="FFFFFF">
              <a:alpha val="4000"/>
            </a:srgbClr>
          </a:solidFill>
          <a:ln/>
        </p:spPr>
        <p:txBody>
          <a:bodyPr/>
          <a:lstStyle/>
          <a:p>
            <a:endParaRPr lang="en-US"/>
          </a:p>
        </p:txBody>
      </p:sp>
      <p:sp>
        <p:nvSpPr>
          <p:cNvPr id="6" name="Text 3"/>
          <p:cNvSpPr/>
          <p:nvPr/>
        </p:nvSpPr>
        <p:spPr>
          <a:xfrm>
            <a:off x="5730598" y="1963093"/>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Category</a:t>
            </a:r>
            <a:endParaRPr lang="en-US" dirty="0"/>
          </a:p>
        </p:txBody>
      </p:sp>
      <p:sp>
        <p:nvSpPr>
          <p:cNvPr id="7" name="Text 4"/>
          <p:cNvSpPr/>
          <p:nvPr/>
        </p:nvSpPr>
        <p:spPr>
          <a:xfrm>
            <a:off x="7696796" y="1963093"/>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Red</a:t>
            </a:r>
            <a:endParaRPr lang="en-US" dirty="0"/>
          </a:p>
        </p:txBody>
      </p:sp>
      <p:sp>
        <p:nvSpPr>
          <p:cNvPr id="8" name="Text 5"/>
          <p:cNvSpPr/>
          <p:nvPr/>
        </p:nvSpPr>
        <p:spPr>
          <a:xfrm>
            <a:off x="9659184" y="1963093"/>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Blue</a:t>
            </a:r>
            <a:endParaRPr lang="en-US" dirty="0"/>
          </a:p>
        </p:txBody>
      </p:sp>
      <p:sp>
        <p:nvSpPr>
          <p:cNvPr id="9" name="Text 6"/>
          <p:cNvSpPr/>
          <p:nvPr/>
        </p:nvSpPr>
        <p:spPr>
          <a:xfrm>
            <a:off x="11621572" y="1963093"/>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Green</a:t>
            </a:r>
            <a:endParaRPr lang="en-US" dirty="0"/>
          </a:p>
        </p:txBody>
      </p:sp>
      <p:sp>
        <p:nvSpPr>
          <p:cNvPr id="10" name="Shape 7"/>
          <p:cNvSpPr/>
          <p:nvPr/>
        </p:nvSpPr>
        <p:spPr>
          <a:xfrm>
            <a:off x="5484019" y="2372789"/>
            <a:ext cx="7849553" cy="526971"/>
          </a:xfrm>
          <a:prstGeom prst="rect">
            <a:avLst/>
          </a:prstGeom>
          <a:solidFill>
            <a:srgbClr val="000000">
              <a:alpha val="4000"/>
            </a:srgbClr>
          </a:solidFill>
          <a:ln/>
        </p:spPr>
        <p:txBody>
          <a:bodyPr/>
          <a:lstStyle/>
          <a:p>
            <a:endParaRPr lang="en-US"/>
          </a:p>
        </p:txBody>
      </p:sp>
      <p:sp>
        <p:nvSpPr>
          <p:cNvPr id="11" name="Text 8"/>
          <p:cNvSpPr/>
          <p:nvPr/>
        </p:nvSpPr>
        <p:spPr>
          <a:xfrm>
            <a:off x="5730598" y="2490063"/>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Red</a:t>
            </a:r>
            <a:endParaRPr lang="en-US" dirty="0"/>
          </a:p>
        </p:txBody>
      </p:sp>
      <p:sp>
        <p:nvSpPr>
          <p:cNvPr id="12" name="Text 9"/>
          <p:cNvSpPr/>
          <p:nvPr/>
        </p:nvSpPr>
        <p:spPr>
          <a:xfrm>
            <a:off x="7696796" y="2490063"/>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1</a:t>
            </a:r>
            <a:endParaRPr lang="en-US" dirty="0"/>
          </a:p>
        </p:txBody>
      </p:sp>
      <p:sp>
        <p:nvSpPr>
          <p:cNvPr id="13" name="Text 10"/>
          <p:cNvSpPr/>
          <p:nvPr/>
        </p:nvSpPr>
        <p:spPr>
          <a:xfrm>
            <a:off x="9659184" y="2490063"/>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14" name="Text 11"/>
          <p:cNvSpPr/>
          <p:nvPr/>
        </p:nvSpPr>
        <p:spPr>
          <a:xfrm>
            <a:off x="11621572" y="2490063"/>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15" name="Shape 12"/>
          <p:cNvSpPr/>
          <p:nvPr/>
        </p:nvSpPr>
        <p:spPr>
          <a:xfrm>
            <a:off x="5484019" y="2899759"/>
            <a:ext cx="7849553" cy="526971"/>
          </a:xfrm>
          <a:prstGeom prst="rect">
            <a:avLst/>
          </a:prstGeom>
          <a:solidFill>
            <a:srgbClr val="FFFFFF">
              <a:alpha val="4000"/>
            </a:srgbClr>
          </a:solidFill>
          <a:ln/>
        </p:spPr>
        <p:txBody>
          <a:bodyPr/>
          <a:lstStyle/>
          <a:p>
            <a:endParaRPr lang="en-US"/>
          </a:p>
        </p:txBody>
      </p:sp>
      <p:sp>
        <p:nvSpPr>
          <p:cNvPr id="16" name="Text 13"/>
          <p:cNvSpPr/>
          <p:nvPr/>
        </p:nvSpPr>
        <p:spPr>
          <a:xfrm>
            <a:off x="5730598" y="3017034"/>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Blue</a:t>
            </a:r>
            <a:endParaRPr lang="en-US" dirty="0"/>
          </a:p>
        </p:txBody>
      </p:sp>
      <p:sp>
        <p:nvSpPr>
          <p:cNvPr id="17" name="Text 14"/>
          <p:cNvSpPr/>
          <p:nvPr/>
        </p:nvSpPr>
        <p:spPr>
          <a:xfrm>
            <a:off x="7696796" y="3017034"/>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18" name="Text 15"/>
          <p:cNvSpPr/>
          <p:nvPr/>
        </p:nvSpPr>
        <p:spPr>
          <a:xfrm>
            <a:off x="9659184" y="3017034"/>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1</a:t>
            </a:r>
            <a:endParaRPr lang="en-US" dirty="0"/>
          </a:p>
        </p:txBody>
      </p:sp>
      <p:sp>
        <p:nvSpPr>
          <p:cNvPr id="19" name="Text 16"/>
          <p:cNvSpPr/>
          <p:nvPr/>
        </p:nvSpPr>
        <p:spPr>
          <a:xfrm>
            <a:off x="11621572" y="3017034"/>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20" name="Shape 17"/>
          <p:cNvSpPr/>
          <p:nvPr/>
        </p:nvSpPr>
        <p:spPr>
          <a:xfrm>
            <a:off x="5484019" y="3426730"/>
            <a:ext cx="7849553" cy="526971"/>
          </a:xfrm>
          <a:prstGeom prst="rect">
            <a:avLst/>
          </a:prstGeom>
          <a:solidFill>
            <a:srgbClr val="000000">
              <a:alpha val="4000"/>
            </a:srgbClr>
          </a:solidFill>
          <a:ln/>
        </p:spPr>
        <p:txBody>
          <a:bodyPr/>
          <a:lstStyle/>
          <a:p>
            <a:endParaRPr lang="en-US"/>
          </a:p>
        </p:txBody>
      </p:sp>
      <p:sp>
        <p:nvSpPr>
          <p:cNvPr id="21" name="Text 18"/>
          <p:cNvSpPr/>
          <p:nvPr/>
        </p:nvSpPr>
        <p:spPr>
          <a:xfrm>
            <a:off x="5730598" y="3544004"/>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Green</a:t>
            </a:r>
            <a:endParaRPr lang="en-US" dirty="0"/>
          </a:p>
        </p:txBody>
      </p:sp>
      <p:sp>
        <p:nvSpPr>
          <p:cNvPr id="22" name="Text 19"/>
          <p:cNvSpPr/>
          <p:nvPr/>
        </p:nvSpPr>
        <p:spPr>
          <a:xfrm>
            <a:off x="7696796" y="3544004"/>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23" name="Text 20"/>
          <p:cNvSpPr/>
          <p:nvPr/>
        </p:nvSpPr>
        <p:spPr>
          <a:xfrm>
            <a:off x="9659184" y="3544004"/>
            <a:ext cx="158924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0</a:t>
            </a:r>
            <a:endParaRPr lang="en-US" dirty="0"/>
          </a:p>
        </p:txBody>
      </p:sp>
      <p:sp>
        <p:nvSpPr>
          <p:cNvPr id="24" name="Text 21"/>
          <p:cNvSpPr/>
          <p:nvPr/>
        </p:nvSpPr>
        <p:spPr>
          <a:xfrm>
            <a:off x="11621572" y="3544004"/>
            <a:ext cx="1593056" cy="292418"/>
          </a:xfrm>
          <a:prstGeom prst="rect">
            <a:avLst/>
          </a:prstGeom>
          <a:noFill/>
          <a:ln/>
        </p:spPr>
        <p:txBody>
          <a:bodyPr wrap="non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1</a:t>
            </a:r>
            <a:endParaRPr lang="en-US" dirty="0"/>
          </a:p>
        </p:txBody>
      </p:sp>
      <p:sp>
        <p:nvSpPr>
          <p:cNvPr id="25" name="Text 22"/>
          <p:cNvSpPr/>
          <p:nvPr/>
        </p:nvSpPr>
        <p:spPr>
          <a:xfrm>
            <a:off x="5468777" y="4114800"/>
            <a:ext cx="8506778" cy="1462088"/>
          </a:xfrm>
          <a:prstGeom prst="rect">
            <a:avLst/>
          </a:prstGeom>
          <a:noFill/>
          <a:ln/>
        </p:spPr>
        <p:txBody>
          <a:bodyPr wrap="squar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One-hot encoding is a technique used to convert categorical variables into a format that can be provided to machine learning algorithms to improve predictions. In this method, each category value is converted into a new binary column. If a category has n possible values, n new columns are created. Each observation receives a 1 in the column for its corresponding category and 0 in all other columns.</a:t>
            </a:r>
            <a:endParaRPr lang="en-US" dirty="0"/>
          </a:p>
        </p:txBody>
      </p:sp>
      <p:sp>
        <p:nvSpPr>
          <p:cNvPr id="26" name="Text 23"/>
          <p:cNvSpPr/>
          <p:nvPr/>
        </p:nvSpPr>
        <p:spPr>
          <a:xfrm>
            <a:off x="5468777" y="6060884"/>
            <a:ext cx="8506778" cy="1462088"/>
          </a:xfrm>
          <a:prstGeom prst="rect">
            <a:avLst/>
          </a:prstGeom>
          <a:noFill/>
          <a:ln/>
        </p:spPr>
        <p:txBody>
          <a:bodyPr wrap="square" lIns="0" tIns="0" rIns="0" bIns="0" rtlCol="0" anchor="t"/>
          <a:lstStyle/>
          <a:p>
            <a:pPr marL="0" indent="0">
              <a:lnSpc>
                <a:spcPts val="2300"/>
              </a:lnSpc>
              <a:buNone/>
            </a:pPr>
            <a:r>
              <a:rPr lang="en-US" dirty="0">
                <a:solidFill>
                  <a:srgbClr val="272525"/>
                </a:solidFill>
                <a:latin typeface="Montserrat" pitchFamily="34" charset="0"/>
                <a:ea typeface="Montserrat" pitchFamily="34" charset="-122"/>
                <a:cs typeface="Montserrat" pitchFamily="34" charset="-120"/>
              </a:rPr>
              <a:t>This technique is particularly useful for nominal categorical variables where no ordinal relationship exists between the categories. However, it can lead to high dimensionality for categories with many unique values, potentially causing the "curse of dimensionality". In such cases, other encoding techniques might be more appropriate.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2037</Words>
  <Application>Microsoft Macintosh PowerPoint</Application>
  <PresentationFormat>Custom</PresentationFormat>
  <Paragraphs>166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Barlow Bold</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 Basuki Kurniawan</cp:lastModifiedBy>
  <cp:revision>22</cp:revision>
  <dcterms:created xsi:type="dcterms:W3CDTF">2024-10-23T05:47:47Z</dcterms:created>
  <dcterms:modified xsi:type="dcterms:W3CDTF">2024-10-26T05:22:02Z</dcterms:modified>
</cp:coreProperties>
</file>